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41" r:id="rId2"/>
    <p:sldId id="295" r:id="rId3"/>
    <p:sldId id="294" r:id="rId4"/>
    <p:sldId id="296" r:id="rId5"/>
    <p:sldId id="297" r:id="rId6"/>
    <p:sldId id="298" r:id="rId7"/>
    <p:sldId id="282" r:id="rId8"/>
    <p:sldId id="328" r:id="rId9"/>
    <p:sldId id="293" r:id="rId10"/>
    <p:sldId id="300" r:id="rId11"/>
    <p:sldId id="333" r:id="rId12"/>
    <p:sldId id="305" r:id="rId13"/>
    <p:sldId id="306" r:id="rId14"/>
    <p:sldId id="307" r:id="rId15"/>
    <p:sldId id="301" r:id="rId16"/>
    <p:sldId id="302" r:id="rId17"/>
    <p:sldId id="303" r:id="rId18"/>
    <p:sldId id="304" r:id="rId19"/>
    <p:sldId id="308" r:id="rId20"/>
    <p:sldId id="312" r:id="rId21"/>
    <p:sldId id="313" r:id="rId22"/>
    <p:sldId id="310" r:id="rId23"/>
    <p:sldId id="311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7" r:id="rId33"/>
    <p:sldId id="323" r:id="rId34"/>
    <p:sldId id="325" r:id="rId35"/>
    <p:sldId id="324" r:id="rId36"/>
    <p:sldId id="332" r:id="rId37"/>
    <p:sldId id="268" r:id="rId38"/>
    <p:sldId id="269" r:id="rId39"/>
    <p:sldId id="270" r:id="rId40"/>
    <p:sldId id="299" r:id="rId41"/>
    <p:sldId id="339" r:id="rId42"/>
    <p:sldId id="340" r:id="rId43"/>
    <p:sldId id="330" r:id="rId44"/>
    <p:sldId id="322" r:id="rId45"/>
    <p:sldId id="329" r:id="rId46"/>
    <p:sldId id="276" r:id="rId47"/>
    <p:sldId id="265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9" d="100"/>
          <a:sy n="79" d="100"/>
        </p:scale>
        <p:origin x="-11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2.xml"/><Relationship Id="rId3" Type="http://schemas.openxmlformats.org/officeDocument/2006/relationships/slide" Target="slides/slide6.xml"/><Relationship Id="rId7" Type="http://schemas.openxmlformats.org/officeDocument/2006/relationships/slide" Target="slides/slide41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40.xml"/><Relationship Id="rId5" Type="http://schemas.openxmlformats.org/officeDocument/2006/relationships/slide" Target="slides/slide39.xml"/><Relationship Id="rId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u-ES" alt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u-ES" alt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altLang="es-ES" smtClean="0"/>
              <a:t>Haga clic para modificar el estilo de texto del patrón</a:t>
            </a:r>
          </a:p>
          <a:p>
            <a:pPr lvl="1"/>
            <a:r>
              <a:rPr lang="eu-ES" altLang="es-ES" smtClean="0"/>
              <a:t>Segundo nivel</a:t>
            </a:r>
          </a:p>
          <a:p>
            <a:pPr lvl="2"/>
            <a:r>
              <a:rPr lang="eu-ES" altLang="es-ES" smtClean="0"/>
              <a:t>Tercer nivel</a:t>
            </a:r>
          </a:p>
          <a:p>
            <a:pPr lvl="3"/>
            <a:r>
              <a:rPr lang="eu-ES" altLang="es-ES" smtClean="0"/>
              <a:t>Cuarto nivel</a:t>
            </a:r>
          </a:p>
          <a:p>
            <a:pPr lvl="4"/>
            <a:r>
              <a:rPr lang="eu-ES" altLang="es-ES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u-ES" alt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B6396F-B1CA-41AD-BEFA-42DB21DF0FA8}" type="slidenum">
              <a:rPr lang="eu-ES" altLang="es-ES"/>
              <a:pPr/>
              <a:t>‹Nº›</a:t>
            </a:fld>
            <a:endParaRPr lang="eu-ES" altLang="es-ES"/>
          </a:p>
        </p:txBody>
      </p:sp>
    </p:spTree>
    <p:extLst>
      <p:ext uri="{BB962C8B-B14F-4D97-AF65-F5344CB8AC3E}">
        <p14:creationId xmlns:p14="http://schemas.microsoft.com/office/powerpoint/2010/main" val="3555208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F0CBC-609D-45FF-B687-C7FD2756BFDD}" type="slidenum">
              <a:rPr lang="eu-ES" altLang="es-ES"/>
              <a:pPr/>
              <a:t>1</a:t>
            </a:fld>
            <a:endParaRPr lang="eu-ES" altLang="es-E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BBE14-E8C1-4C7D-9713-76658E5EAA96}" type="slidenum">
              <a:rPr lang="eu-ES" altLang="es-ES"/>
              <a:pPr/>
              <a:t>39</a:t>
            </a:fld>
            <a:endParaRPr lang="eu-ES" altLang="es-E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u-E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9C42E0-DAAD-4134-8DD4-C03FD235FF76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40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44406A-ED52-4DDC-90C3-A4E87A8E2295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41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44406A-ED52-4DDC-90C3-A4E87A8E2295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42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5F07B-B04C-4506-8163-61579ADC2084}" type="slidenum">
              <a:rPr lang="eu-ES" altLang="es-ES"/>
              <a:pPr/>
              <a:t>46</a:t>
            </a:fld>
            <a:endParaRPr lang="eu-ES" altLang="es-ES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4ADCE-A3E6-4BA7-ACCC-1861692BD3C8}" type="slidenum">
              <a:rPr lang="eu-ES" altLang="es-ES"/>
              <a:pPr/>
              <a:t>47</a:t>
            </a:fld>
            <a:endParaRPr lang="eu-ES" altLang="es-E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3E9C18-F93D-465D-8B0B-28F831202F0F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922A0-53CA-4D22-AFEA-0DBA90DA655F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0FE4F1-F14E-4BD6-B36F-9231D05DFB45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44406A-ED52-4DDC-90C3-A4E87A8E2295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FA929-778B-40E7-9AE6-C1BE16462DCF}" type="slidenum">
              <a:rPr lang="eu-ES" altLang="es-ES"/>
              <a:pPr/>
              <a:t>7</a:t>
            </a:fld>
            <a:endParaRPr lang="eu-ES" altLang="es-E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44406A-ED52-4DDC-90C3-A4E87A8E2295}" type="slidenum">
              <a:rPr lang="eu-ES" altLang="es-ES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u-ES" altLang="es-ES" sz="1200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95B89-07E8-462D-B7C4-8DF6B3D65160}" type="slidenum">
              <a:rPr lang="eu-ES" altLang="es-ES"/>
              <a:pPr/>
              <a:t>37</a:t>
            </a:fld>
            <a:endParaRPr lang="eu-ES" altLang="es-E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u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8861-55D4-4E80-88D2-D08B8BF7BD76}" type="slidenum">
              <a:rPr lang="eu-ES" altLang="es-ES"/>
              <a:pPr/>
              <a:t>38</a:t>
            </a:fld>
            <a:endParaRPr lang="eu-ES" altLang="es-E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u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7A603-8D9E-4EC7-9BDD-D47BCBA7938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003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6EA9B-A195-4467-8A3E-3197F400749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239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D49A6-3BB9-4A56-A314-D8F9A48D80F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5675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F1E51-37BC-4E70-86B4-177B23C82E3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542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2C817-79F0-4C38-80D4-0004868B4ED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362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4CF97-A67F-4794-BD23-4D5BEB5A993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6884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86238-C242-4119-B798-61849839A28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34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FC92-D70C-4FF3-A8CF-53736E764F3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574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5C036-7E01-4C31-8FFC-86AF423DABC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8847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F65F2-1628-4592-A0C8-3BE828CBACE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9526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8BC97-C2F4-4672-9F8E-4C7FFACEB81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178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EB078F-3465-475D-B7EF-BC4A2AD032D4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MARITAN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" y="-71438"/>
            <a:ext cx="914400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111552" y="-24063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4400" b="1" dirty="0" smtClean="0">
                <a:latin typeface="Arial" charset="0"/>
              </a:rPr>
              <a:t>“Dame de esa Agua Viva”</a:t>
            </a:r>
          </a:p>
          <a:p>
            <a:pPr algn="ctr"/>
            <a:r>
              <a:rPr lang="es-ES" b="1" dirty="0" smtClean="0">
                <a:latin typeface="Arial" charset="0"/>
              </a:rPr>
              <a:t>Domingo 3A Cuaresma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104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Sinit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14375"/>
            <a:ext cx="6837363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C:\Mis Documentos\Si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6250"/>
            <a:ext cx="439261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1 CuadroTexto"/>
          <p:cNvSpPr txBox="1">
            <a:spLocks noChangeArrowheads="1"/>
          </p:cNvSpPr>
          <p:nvPr/>
        </p:nvSpPr>
        <p:spPr bwMode="auto">
          <a:xfrm>
            <a:off x="236538" y="5078413"/>
            <a:ext cx="85550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Jesús estaba en Judea, junto a Jerusalén, y se dirigió con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sus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discípulos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a Galilea.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Entre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Judea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y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Galilea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se encontraba la tierra de Samaria, donde vivían los samaritanos que eran odiados por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los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judíos. </a:t>
            </a:r>
          </a:p>
        </p:txBody>
      </p:sp>
      <p:pic>
        <p:nvPicPr>
          <p:cNvPr id="3078" name="Picture 8" descr="C:\Mis Documentos\Paleti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9275"/>
            <a:ext cx="42259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 eaLnBrk="1" hangingPunct="1"/>
            <a:r>
              <a:rPr lang="es-AR" altLang="es-ES" sz="6000" dirty="0" smtClean="0">
                <a:solidFill>
                  <a:srgbClr val="FFD889"/>
                </a:solidFill>
                <a:latin typeface="High Tower Text" pitchFamily="18" charset="0"/>
              </a:rPr>
              <a:t>Llegó </a:t>
            </a:r>
            <a:r>
              <a:rPr lang="es-AR" altLang="es-ES" sz="6000" dirty="0">
                <a:solidFill>
                  <a:srgbClr val="FFD889"/>
                </a:solidFill>
                <a:latin typeface="High Tower Text" pitchFamily="18" charset="0"/>
              </a:rPr>
              <a:t>a una ciudad de </a:t>
            </a:r>
            <a:r>
              <a:rPr lang="es-AR" altLang="es-ES" sz="6000" dirty="0" smtClean="0">
                <a:solidFill>
                  <a:schemeClr val="bg1"/>
                </a:solidFill>
                <a:latin typeface="High Tower Text" pitchFamily="18" charset="0"/>
              </a:rPr>
              <a:t>Samaria</a:t>
            </a:r>
            <a:r>
              <a:rPr lang="es-AR" altLang="es-ES" sz="6000" dirty="0" smtClean="0">
                <a:solidFill>
                  <a:srgbClr val="FFD889"/>
                </a:solidFill>
                <a:latin typeface="High Tower Text" pitchFamily="18" charset="0"/>
              </a:rPr>
              <a:t> </a:t>
            </a:r>
            <a:r>
              <a:rPr lang="es-AR" altLang="es-ES" sz="6000" dirty="0">
                <a:solidFill>
                  <a:srgbClr val="FFD889"/>
                </a:solidFill>
                <a:latin typeface="High Tower Text" pitchFamily="18" charset="0"/>
              </a:rPr>
              <a:t>llamada </a:t>
            </a:r>
            <a:r>
              <a:rPr lang="es-AR" altLang="es-ES" sz="6000" dirty="0" err="1">
                <a:solidFill>
                  <a:schemeClr val="bg1"/>
                </a:solidFill>
                <a:latin typeface="High Tower Text" pitchFamily="18" charset="0"/>
              </a:rPr>
              <a:t>Sicar</a:t>
            </a:r>
            <a:r>
              <a:rPr lang="es-AR" altLang="es-ES" sz="6000" dirty="0">
                <a:solidFill>
                  <a:srgbClr val="FFD889"/>
                </a:solidFill>
                <a:latin typeface="High Tower Text" pitchFamily="18" charset="0"/>
              </a:rPr>
              <a:t>. </a:t>
            </a:r>
            <a:endParaRPr lang="es-AR" altLang="es-ES" sz="6000" dirty="0" smtClean="0">
              <a:solidFill>
                <a:srgbClr val="FFD889"/>
              </a:solidFill>
              <a:latin typeface="High Tower Text" pitchFamily="18" charset="0"/>
            </a:endParaRPr>
          </a:p>
          <a:p>
            <a:pPr algn="ctr" eaLnBrk="1" hangingPunct="1"/>
            <a:endParaRPr lang="es-AR" altLang="es-ES" sz="6000" dirty="0">
              <a:solidFill>
                <a:srgbClr val="FFD889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6000" dirty="0" smtClean="0">
                <a:solidFill>
                  <a:srgbClr val="FFD889"/>
                </a:solidFill>
                <a:latin typeface="High Tower Text" pitchFamily="18" charset="0"/>
              </a:rPr>
              <a:t>Allí </a:t>
            </a:r>
            <a:r>
              <a:rPr lang="es-AR" altLang="es-ES" sz="6000" dirty="0">
                <a:solidFill>
                  <a:srgbClr val="FFD889"/>
                </a:solidFill>
                <a:latin typeface="High Tower Text" pitchFamily="18" charset="0"/>
              </a:rPr>
              <a:t>se encuentra </a:t>
            </a:r>
          </a:p>
          <a:p>
            <a:pPr algn="ctr" eaLnBrk="1" hangingPunct="1"/>
            <a:r>
              <a:rPr lang="es-AR" altLang="es-ES" sz="6000" dirty="0">
                <a:solidFill>
                  <a:schemeClr val="bg1"/>
                </a:solidFill>
                <a:latin typeface="High Tower Text" pitchFamily="18" charset="0"/>
              </a:rPr>
              <a:t>el pozo de Jacob</a:t>
            </a:r>
            <a:r>
              <a:rPr lang="es-AR" altLang="es-ES" sz="6000" dirty="0">
                <a:solidFill>
                  <a:srgbClr val="FFD889"/>
                </a:solidFill>
                <a:latin typeface="High Tower Text" pitchFamily="18" charset="0"/>
              </a:rPr>
              <a:t>. </a:t>
            </a:r>
            <a:endParaRPr lang="es-ES_tradnl" altLang="es-ES" sz="6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8196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620713"/>
            <a:ext cx="65595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5 CuadroTexto"/>
          <p:cNvSpPr txBox="1">
            <a:spLocks noChangeArrowheads="1"/>
          </p:cNvSpPr>
          <p:nvPr/>
        </p:nvSpPr>
        <p:spPr bwMode="auto">
          <a:xfrm>
            <a:off x="523875" y="5708650"/>
            <a:ext cx="8143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>
                <a:solidFill>
                  <a:srgbClr val="FFF1D5"/>
                </a:solidFill>
                <a:latin typeface="High Tower Text" pitchFamily="18" charset="0"/>
              </a:rPr>
              <a:t>Era un pozo que había sido excavado por Jacob, muy antiguo</a:t>
            </a:r>
          </a:p>
          <a:p>
            <a:pPr algn="ctr" eaLnBrk="1" hangingPunct="1"/>
            <a:r>
              <a:rPr lang="es-AR" altLang="es-ES" sz="2200">
                <a:solidFill>
                  <a:srgbClr val="FFF1D5"/>
                </a:solidFill>
                <a:latin typeface="High Tower Text" pitchFamily="18" charset="0"/>
              </a:rPr>
              <a:t> ya en los días de Jesús y que aún hoy se conserva.  </a:t>
            </a:r>
          </a:p>
        </p:txBody>
      </p:sp>
      <p:pic>
        <p:nvPicPr>
          <p:cNvPr id="8199" name="Picture 2" descr="C:\Mis Documentos\fffg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692150"/>
            <a:ext cx="64436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9220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3845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5 CuadroTexto"/>
          <p:cNvSpPr txBox="1">
            <a:spLocks noChangeArrowheads="1"/>
          </p:cNvSpPr>
          <p:nvPr/>
        </p:nvSpPr>
        <p:spPr bwMode="auto">
          <a:xfrm>
            <a:off x="3951288" y="1484313"/>
            <a:ext cx="4795837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Jesús estaba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muy cansado, pues había caminado un largo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viaje;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tenía hambre, y sus discípulos habían ido al pueblo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a la mano para comprar alimentos. </a:t>
            </a:r>
          </a:p>
          <a:p>
            <a:pPr algn="ctr" eaLnBrk="1" hangingPunct="1"/>
            <a:endParaRPr lang="es-AR" altLang="es-ES" sz="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Tenía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sed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también, pero no tenía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con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qué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extraer el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agua… </a:t>
            </a:r>
            <a:endParaRPr lang="es-AR" altLang="es-ES" sz="22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cuando vino  una mujer samaritana, con su cántaro sobre su cabeza,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y su cuerda en la mano. </a:t>
            </a:r>
          </a:p>
        </p:txBody>
      </p:sp>
      <p:pic>
        <p:nvPicPr>
          <p:cNvPr id="9223" name="Picture 4" descr="C:\Mis Documentos\fffhggh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919163"/>
            <a:ext cx="3178175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7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36613"/>
            <a:ext cx="36718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6 CuadroTexto"/>
          <p:cNvSpPr txBox="1">
            <a:spLocks noChangeArrowheads="1"/>
          </p:cNvSpPr>
          <p:nvPr/>
        </p:nvSpPr>
        <p:spPr bwMode="auto">
          <a:xfrm>
            <a:off x="107503" y="302359"/>
            <a:ext cx="482485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Jesús la miró, y en una mirada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pudo leer su alma, y ​​vio toda su </a:t>
            </a:r>
            <a:r>
              <a:rPr lang="es-AR" altLang="es-ES" sz="2800" dirty="0" smtClean="0">
                <a:solidFill>
                  <a:srgbClr val="FFF1D5"/>
                </a:solidFill>
                <a:latin typeface="High Tower Text" pitchFamily="18" charset="0"/>
              </a:rPr>
              <a:t>vida. Sabía 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que los Judíos no hablaban </a:t>
            </a:r>
            <a:r>
              <a:rPr lang="es-AR" altLang="es-ES" sz="2800" dirty="0" smtClean="0">
                <a:solidFill>
                  <a:srgbClr val="FFF1D5"/>
                </a:solidFill>
                <a:latin typeface="High Tower Text" pitchFamily="18" charset="0"/>
              </a:rPr>
              <a:t>con 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los samaritanos, pero él le dijo: </a:t>
            </a:r>
          </a:p>
          <a:p>
            <a:pPr algn="ctr" eaLnBrk="1" hangingPunct="1"/>
            <a:r>
              <a:rPr lang="es-AR" altLang="es-ES" sz="2800" dirty="0" smtClean="0">
                <a:solidFill>
                  <a:srgbClr val="FFF1D5"/>
                </a:solidFill>
                <a:latin typeface="High Tower Text" pitchFamily="18" charset="0"/>
              </a:rPr>
              <a:t>"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Por favor, dame de beber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." </a:t>
            </a:r>
          </a:p>
          <a:p>
            <a:pPr algn="ctr" eaLnBrk="1" hangingPunct="1"/>
            <a:endParaRPr lang="es-AR" altLang="es-ES" sz="2800" dirty="0" smtClean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800" dirty="0" smtClean="0">
                <a:solidFill>
                  <a:srgbClr val="FFF1D5"/>
                </a:solidFill>
                <a:latin typeface="High Tower Text" pitchFamily="18" charset="0"/>
              </a:rPr>
              <a:t>La 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mujer vio que era un Judío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por su aspecto y su </a:t>
            </a:r>
            <a:r>
              <a:rPr lang="es-AR" altLang="es-ES" sz="2800" dirty="0" smtClean="0">
                <a:solidFill>
                  <a:srgbClr val="FFF1D5"/>
                </a:solidFill>
                <a:latin typeface="High Tower Text" pitchFamily="18" charset="0"/>
              </a:rPr>
              <a:t>vestido, 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y le dijo: </a:t>
            </a:r>
          </a:p>
          <a:p>
            <a:pPr algn="ctr" eaLnBrk="1" hangingPunct="1"/>
            <a:r>
              <a:rPr lang="es-AR" altLang="es-ES" sz="2800" i="1" dirty="0" smtClean="0">
                <a:solidFill>
                  <a:srgbClr val="FFF1D5"/>
                </a:solidFill>
                <a:latin typeface="High Tower Text" pitchFamily="18" charset="0"/>
              </a:rPr>
              <a:t>"¿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Cómo es que tú, que eres un </a:t>
            </a:r>
            <a:r>
              <a:rPr lang="es-AR" altLang="es-ES" sz="2800" i="1" dirty="0" smtClean="0">
                <a:solidFill>
                  <a:srgbClr val="FFF1D5"/>
                </a:solidFill>
                <a:latin typeface="High Tower Text" pitchFamily="18" charset="0"/>
              </a:rPr>
              <a:t>judío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, me pides de beber a mí, 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que soy samaritana?" </a:t>
            </a:r>
          </a:p>
        </p:txBody>
      </p:sp>
      <p:pic>
        <p:nvPicPr>
          <p:cNvPr id="10245" name="Picture 2" descr="C:\Mis Documentos\Samaritana  (7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922338"/>
            <a:ext cx="34528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0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36718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6 CuadroTexto"/>
          <p:cNvSpPr txBox="1">
            <a:spLocks noChangeArrowheads="1"/>
          </p:cNvSpPr>
          <p:nvPr/>
        </p:nvSpPr>
        <p:spPr bwMode="auto">
          <a:xfrm>
            <a:off x="-1" y="404664"/>
            <a:ext cx="507206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Los samaritanos eran una amalgama de los israelitas que </a:t>
            </a:r>
            <a:r>
              <a:rPr lang="es-AR" altLang="es-ES" sz="2800" dirty="0" smtClean="0">
                <a:solidFill>
                  <a:srgbClr val="FFF1D5"/>
                </a:solidFill>
                <a:latin typeface="High Tower Text" pitchFamily="18" charset="0"/>
              </a:rPr>
              <a:t>escaparon 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de las deportaciones sirias del 722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y de los colonos extranjeros,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de mil razas, traídos por los asirios después de haber desvalijado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y despoblado Palestina.</a:t>
            </a:r>
          </a:p>
          <a:p>
            <a:pPr algn="ctr" eaLnBrk="1" hangingPunct="1"/>
            <a:endParaRPr lang="es-AR" altLang="es-ES" sz="2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Siete siglos después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la mezcla de sangres, de razas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y aún de religiones, era total. </a:t>
            </a:r>
          </a:p>
        </p:txBody>
      </p:sp>
      <p:pic>
        <p:nvPicPr>
          <p:cNvPr id="4101" name="Picture 1" descr="C:\Mis Documentos\Cautiverio 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119188"/>
            <a:ext cx="35369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5124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3845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5 CuadroTexto"/>
          <p:cNvSpPr txBox="1">
            <a:spLocks noChangeArrowheads="1"/>
          </p:cNvSpPr>
          <p:nvPr/>
        </p:nvSpPr>
        <p:spPr bwMode="auto">
          <a:xfrm>
            <a:off x="3941763" y="476672"/>
            <a:ext cx="47958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La nueva Jerusalén contemplará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como cismáticos a los samaritanos.</a:t>
            </a:r>
          </a:p>
          <a:p>
            <a:pPr algn="ctr" eaLnBrk="1" hangingPunct="1"/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A ello se añade el que uno de los sacerdotes judíos, Manasés,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acosado por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Esdras,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huye y se refugia en </a:t>
            </a:r>
            <a:r>
              <a:rPr lang="es-AR" altLang="es-ES" dirty="0" err="1" smtClean="0">
                <a:solidFill>
                  <a:srgbClr val="FFF1D5"/>
                </a:solidFill>
                <a:latin typeface="High Tower Text" pitchFamily="18" charset="0"/>
              </a:rPr>
              <a:t>Siquem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,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donde organiza un culto y un sacerdocio independiente de Jerusalén.</a:t>
            </a:r>
          </a:p>
          <a:p>
            <a:pPr algn="ctr" eaLnBrk="1" hangingPunct="1"/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Ellos adoraban al Señor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como los Judíos, pero tenían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su propio templo,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sus propios sacerdotes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y su propia Biblia únicamente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con los cinco libros de Moisés.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 </a:t>
            </a:r>
          </a:p>
        </p:txBody>
      </p:sp>
      <p:pic>
        <p:nvPicPr>
          <p:cNvPr id="5127" name="Picture 3" descr="C:\Mis Documentos\Esdra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81063"/>
            <a:ext cx="329247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6148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836613"/>
            <a:ext cx="637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5 CuadroTexto"/>
          <p:cNvSpPr txBox="1">
            <a:spLocks noChangeArrowheads="1"/>
          </p:cNvSpPr>
          <p:nvPr/>
        </p:nvSpPr>
        <p:spPr bwMode="auto">
          <a:xfrm>
            <a:off x="458788" y="5373688"/>
            <a:ext cx="82153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Frente al monte </a:t>
            </a:r>
            <a:r>
              <a:rPr lang="es-AR" altLang="es-ES" sz="3200" dirty="0" err="1">
                <a:solidFill>
                  <a:srgbClr val="FFF1D5"/>
                </a:solidFill>
                <a:latin typeface="High Tower Text" pitchFamily="18" charset="0"/>
              </a:rPr>
              <a:t>Sión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 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se levantaba 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el templo samaritano 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en el monte </a:t>
            </a:r>
            <a:r>
              <a:rPr lang="es-AR" altLang="es-ES" sz="3200" dirty="0" err="1" smtClean="0">
                <a:solidFill>
                  <a:srgbClr val="FFF1D5"/>
                </a:solidFill>
                <a:latin typeface="High Tower Text" pitchFamily="18" charset="0"/>
              </a:rPr>
              <a:t>Garizim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, celebrando 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un culto independiente y 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éstas 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son sus ruinas.</a:t>
            </a:r>
          </a:p>
        </p:txBody>
      </p:sp>
      <p:pic>
        <p:nvPicPr>
          <p:cNvPr id="6151" name="Picture 2" descr="C:\Mis Documentos\Sintíu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906463"/>
            <a:ext cx="6192838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32400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6 CuadroTexto"/>
          <p:cNvSpPr txBox="1">
            <a:spLocks noChangeArrowheads="1"/>
          </p:cNvSpPr>
          <p:nvPr/>
        </p:nvSpPr>
        <p:spPr bwMode="auto">
          <a:xfrm>
            <a:off x="466295" y="525713"/>
            <a:ext cx="460851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Un judío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ni quería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pisar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los campos samaritanos,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que geográficamente eran el corazón de Palestina.</a:t>
            </a:r>
          </a:p>
          <a:p>
            <a:pPr algn="ctr" eaLnBrk="1" hangingPunct="1"/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Cuando los Judíos tenían que pasar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de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Galilea a Jerusalén,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o de Jerusalén a Galilea,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no pasaban por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Samaria; </a:t>
            </a:r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bajaban por las montañas hasta el río Jordán, bordeando el río.</a:t>
            </a:r>
          </a:p>
          <a:p>
            <a:pPr algn="ctr" eaLnBrk="1" hangingPunct="1"/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Jesús, en cambio, se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detuvo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en esa tierra a descansar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al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lado de un viejo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pozo cerca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de una pequeña aldea de </a:t>
            </a:r>
            <a:r>
              <a:rPr lang="es-AR" altLang="es-ES" dirty="0" err="1">
                <a:solidFill>
                  <a:srgbClr val="FFF1D5"/>
                </a:solidFill>
                <a:latin typeface="High Tower Text" pitchFamily="18" charset="0"/>
              </a:rPr>
              <a:t>Sirac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.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 </a:t>
            </a:r>
          </a:p>
        </p:txBody>
      </p:sp>
      <p:pic>
        <p:nvPicPr>
          <p:cNvPr id="7173" name="Picture 3" descr="C:\Mis Documentos\Sintítu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617538"/>
            <a:ext cx="3074988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4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11268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5788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5 CuadroTexto"/>
          <p:cNvSpPr txBox="1">
            <a:spLocks noChangeArrowheads="1"/>
          </p:cNvSpPr>
          <p:nvPr/>
        </p:nvSpPr>
        <p:spPr bwMode="auto">
          <a:xfrm>
            <a:off x="356394" y="5265738"/>
            <a:ext cx="84312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Jesús le respondió: "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Si conocieras </a:t>
            </a:r>
            <a:r>
              <a:rPr lang="es-AR" altLang="es-ES" sz="2800" i="1" dirty="0" smtClean="0">
                <a:solidFill>
                  <a:srgbClr val="FFF1D5"/>
                </a:solidFill>
                <a:latin typeface="High Tower Text" pitchFamily="18" charset="0"/>
              </a:rPr>
              <a:t>el don 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de Dios, 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y si supieras quién es el que te dice:" Dame de beber ",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 tú le habrías pedido a él, y él te habría dado agua viva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." </a:t>
            </a:r>
          </a:p>
        </p:txBody>
      </p:sp>
      <p:pic>
        <p:nvPicPr>
          <p:cNvPr id="11271" name="Picture 2" descr="C:\Mis Documentos\Samaria_Paolo_Verone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39763"/>
            <a:ext cx="8035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603567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ES" sz="6000" dirty="0">
                <a:solidFill>
                  <a:srgbClr val="FFFFFF"/>
                </a:solidFill>
                <a:latin typeface="Tahoma" pitchFamily="34" charset="0"/>
              </a:rPr>
              <a:t>¡Qué alegría cuando me dijeron: “Vamos a la casa del Señor”! 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ES" sz="6000" dirty="0">
                <a:solidFill>
                  <a:srgbClr val="FFFFFF"/>
                </a:solidFill>
                <a:latin typeface="Tahoma" pitchFamily="34" charset="0"/>
              </a:rPr>
              <a:t>Ya están pisando nuestros pies tus umbrales, Jerusalén.</a:t>
            </a:r>
            <a:endParaRPr lang="es-ES" altLang="es-ES" sz="60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15364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908050"/>
            <a:ext cx="400685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355354" y="540179"/>
            <a:ext cx="41036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El “don de Dios” aquí es el don expresado por el “agua viva”.</a:t>
            </a:r>
          </a:p>
          <a:p>
            <a:pPr algn="ctr" eaLnBrk="1" hangingPunct="1"/>
            <a:endParaRPr lang="es-AR" altLang="es-ES" sz="32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El “agua viva,” como imagen,</a:t>
            </a:r>
          </a:p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 es el agua de la fuente, </a:t>
            </a:r>
          </a:p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en contraposición a las aguas estancadas o quietas de cisternas</a:t>
            </a:r>
          </a:p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 o pantanos (</a:t>
            </a:r>
            <a:r>
              <a:rPr lang="es-AR" altLang="es-ES" sz="3200" dirty="0" err="1" smtClean="0">
                <a:solidFill>
                  <a:srgbClr val="FFF1D5"/>
                </a:solidFill>
                <a:latin typeface="High Tower Text" pitchFamily="18" charset="0"/>
              </a:rPr>
              <a:t>Jer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 2:13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). </a:t>
            </a:r>
          </a:p>
        </p:txBody>
      </p:sp>
      <p:pic>
        <p:nvPicPr>
          <p:cNvPr id="15367" name="Picture 7" descr="C:\Mis Documentos\Samaritana  (4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981075"/>
            <a:ext cx="387667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16388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7063"/>
            <a:ext cx="64801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5 CuadroTexto"/>
          <p:cNvSpPr txBox="1">
            <a:spLocks noChangeArrowheads="1"/>
          </p:cNvSpPr>
          <p:nvPr/>
        </p:nvSpPr>
        <p:spPr bwMode="auto">
          <a:xfrm>
            <a:off x="107504" y="5300663"/>
            <a:ext cx="903649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s-AR" altLang="es-ES" sz="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Ante esta manifestación de Cristo, los papeles se cambian,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y el que pide, pide también ser pedido;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y el que suplica agua, ofrece a su vez “agua viva.” </a:t>
            </a:r>
          </a:p>
        </p:txBody>
      </p:sp>
      <p:pic>
        <p:nvPicPr>
          <p:cNvPr id="16391" name="Picture 3" descr="C:\Mis Documentos\jfhG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692150"/>
            <a:ext cx="6345237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92150"/>
            <a:ext cx="36004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6 CuadroTexto"/>
          <p:cNvSpPr txBox="1">
            <a:spLocks noChangeArrowheads="1"/>
          </p:cNvSpPr>
          <p:nvPr/>
        </p:nvSpPr>
        <p:spPr bwMode="auto">
          <a:xfrm>
            <a:off x="107505" y="404664"/>
            <a:ext cx="4896296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La mujer 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aquella 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quizás 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pensaba 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en algún tipo de agua mágica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, 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que mana en su fondo. 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Por 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eso le dice, extrañada, que, siendo el pozo hondo y no teniendo 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él 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aparejo para sacarla, </a:t>
            </a:r>
            <a:r>
              <a:rPr lang="es-AR" altLang="es-ES" sz="3200" i="1" dirty="0">
                <a:solidFill>
                  <a:srgbClr val="FFF1D5"/>
                </a:solidFill>
                <a:latin typeface="High Tower Text" pitchFamily="18" charset="0"/>
              </a:rPr>
              <a:t>“¿de dónde, pues, tienes tú el agua viva</a:t>
            </a:r>
            <a:r>
              <a:rPr lang="es-AR" altLang="es-ES" sz="3200" i="1" dirty="0" smtClean="0">
                <a:solidFill>
                  <a:srgbClr val="FFF1D5"/>
                </a:solidFill>
                <a:latin typeface="High Tower Text" pitchFamily="18" charset="0"/>
              </a:rPr>
              <a:t>?” “¿</a:t>
            </a:r>
            <a:r>
              <a:rPr lang="es-AR" altLang="es-ES" sz="3200" i="1" dirty="0">
                <a:solidFill>
                  <a:srgbClr val="FFF1D5"/>
                </a:solidFill>
                <a:latin typeface="High Tower Text" pitchFamily="18" charset="0"/>
              </a:rPr>
              <a:t>Acaso eres tú más grande </a:t>
            </a:r>
            <a:r>
              <a:rPr lang="es-AR" altLang="es-ES" sz="3200" i="1" dirty="0" smtClean="0">
                <a:solidFill>
                  <a:srgbClr val="FFF1D5"/>
                </a:solidFill>
                <a:latin typeface="High Tower Text" pitchFamily="18" charset="0"/>
              </a:rPr>
              <a:t>que </a:t>
            </a:r>
            <a:r>
              <a:rPr lang="es-AR" altLang="es-ES" sz="3200" i="1" dirty="0">
                <a:solidFill>
                  <a:srgbClr val="FFF1D5"/>
                </a:solidFill>
                <a:latin typeface="High Tower Text" pitchFamily="18" charset="0"/>
              </a:rPr>
              <a:t>nuestro padre Jacob, </a:t>
            </a:r>
            <a:r>
              <a:rPr lang="es-AR" altLang="es-ES" sz="3200" i="1" dirty="0" smtClean="0">
                <a:solidFill>
                  <a:srgbClr val="FFF1D5"/>
                </a:solidFill>
                <a:latin typeface="High Tower Text" pitchFamily="18" charset="0"/>
              </a:rPr>
              <a:t>que </a:t>
            </a:r>
            <a:r>
              <a:rPr lang="es-AR" altLang="es-ES" sz="3200" i="1" dirty="0">
                <a:solidFill>
                  <a:srgbClr val="FFF1D5"/>
                </a:solidFill>
                <a:latin typeface="High Tower Text" pitchFamily="18" charset="0"/>
              </a:rPr>
              <a:t>nos dio este pozo, y de él bebió </a:t>
            </a:r>
            <a:r>
              <a:rPr lang="es-AR" altLang="es-ES" sz="3200" i="1" dirty="0" smtClean="0">
                <a:solidFill>
                  <a:srgbClr val="FFF1D5"/>
                </a:solidFill>
                <a:latin typeface="High Tower Text" pitchFamily="18" charset="0"/>
              </a:rPr>
              <a:t>él </a:t>
            </a:r>
            <a:r>
              <a:rPr lang="es-AR" altLang="es-ES" sz="3200" i="1" dirty="0">
                <a:solidFill>
                  <a:srgbClr val="FFF1D5"/>
                </a:solidFill>
                <a:latin typeface="High Tower Text" pitchFamily="18" charset="0"/>
              </a:rPr>
              <a:t>mismo, sus hijos y rebaños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?” </a:t>
            </a:r>
          </a:p>
        </p:txBody>
      </p:sp>
      <p:pic>
        <p:nvPicPr>
          <p:cNvPr id="13317" name="Picture 6" descr="C:\Mis Documentos\jf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784225"/>
            <a:ext cx="3457575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8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84225"/>
            <a:ext cx="36718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6 CuadroTexto"/>
          <p:cNvSpPr txBox="1">
            <a:spLocks noChangeArrowheads="1"/>
          </p:cNvSpPr>
          <p:nvPr/>
        </p:nvSpPr>
        <p:spPr bwMode="auto">
          <a:xfrm>
            <a:off x="4211638" y="784225"/>
            <a:ext cx="460851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Los samaritanos tenían a gran orgullo proclamarse descendientes de Jacob; </a:t>
            </a:r>
          </a:p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era como su justificación </a:t>
            </a:r>
          </a:p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de la mixtificación racial y del cisma religioso. Por eso gustaban recordar que </a:t>
            </a:r>
            <a:r>
              <a:rPr lang="es-AR" altLang="es-ES" sz="3200" dirty="0" smtClean="0">
                <a:solidFill>
                  <a:srgbClr val="FFF1D5"/>
                </a:solidFill>
                <a:latin typeface="High Tower Text" pitchFamily="18" charset="0"/>
              </a:rPr>
              <a:t>Samaria </a:t>
            </a:r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había sido escenario </a:t>
            </a:r>
          </a:p>
          <a:p>
            <a:pPr algn="ctr" eaLnBrk="1" hangingPunct="1"/>
            <a:r>
              <a:rPr lang="es-AR" altLang="es-ES" sz="3200" dirty="0">
                <a:solidFill>
                  <a:srgbClr val="FFF1D5"/>
                </a:solidFill>
                <a:latin typeface="High Tower Text" pitchFamily="18" charset="0"/>
              </a:rPr>
              <a:t>de la vida de los patriarcas. </a:t>
            </a:r>
          </a:p>
        </p:txBody>
      </p:sp>
      <p:pic>
        <p:nvPicPr>
          <p:cNvPr id="14341" name="Picture 4" descr="C:\Mis Documentos\Saaritana  (16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5825"/>
            <a:ext cx="34925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9275"/>
            <a:ext cx="38068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6 CuadroTexto"/>
          <p:cNvSpPr txBox="1">
            <a:spLocks noChangeArrowheads="1"/>
          </p:cNvSpPr>
          <p:nvPr/>
        </p:nvSpPr>
        <p:spPr bwMode="auto">
          <a:xfrm>
            <a:off x="323850" y="404664"/>
            <a:ext cx="439261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Cristo no le responde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a su objeción. </a:t>
            </a:r>
          </a:p>
          <a:p>
            <a:pPr algn="ctr" eaLnBrk="1" hangingPunct="1"/>
            <a:endParaRPr lang="es-AR" altLang="es-ES" sz="2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En su enseñanza hará ver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que El es superior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al poder de los patriarcas. </a:t>
            </a:r>
          </a:p>
          <a:p>
            <a:pPr algn="ctr" eaLnBrk="1" hangingPunct="1"/>
            <a:endParaRPr lang="es-AR" altLang="es-ES" sz="2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“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Quien bebe de esta agua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 volverá a tener sed;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pero el que bebe del agua 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que yo le diere, no tendrá jamás sed, sino que, por el contrario,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 el agua que yo le dese hará en él fuente de agua, que está sal</a:t>
            </a:r>
            <a:r>
              <a:rPr lang="es-AR" altLang="es-ES" i="1" dirty="0">
                <a:solidFill>
                  <a:srgbClr val="FFF1D5"/>
                </a:solidFill>
                <a:latin typeface="High Tower Text" pitchFamily="18" charset="0"/>
              </a:rPr>
              <a:t>tando hasta la vida eterna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” .</a:t>
            </a:r>
          </a:p>
        </p:txBody>
      </p:sp>
      <p:pic>
        <p:nvPicPr>
          <p:cNvPr id="17413" name="Picture 5" descr="C:\Mis Documentos\Samaritana  (6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1663"/>
            <a:ext cx="364013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18436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4512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4062413" y="447675"/>
            <a:ext cx="4795837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AR" sz="2200" dirty="0" smtClean="0">
                <a:solidFill>
                  <a:srgbClr val="FFF1D5"/>
                </a:solidFill>
                <a:latin typeface="High Tower Text" pitchFamily="18" charset="0"/>
              </a:rPr>
              <a:t>El agua de fuente, el “agua viva,” simboliza:</a:t>
            </a:r>
          </a:p>
          <a:p>
            <a:pPr algn="ctr" eaLnBrk="1" hangingPunct="1">
              <a:defRPr/>
            </a:pPr>
            <a:endParaRPr lang="es-AR" sz="800" dirty="0" smtClean="0">
              <a:solidFill>
                <a:srgbClr val="FFF1D5"/>
              </a:solidFill>
              <a:latin typeface="High Tower Text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es-AR" sz="2200" b="1" u="sng" dirty="0" smtClean="0">
                <a:solidFill>
                  <a:srgbClr val="FFF1D5"/>
                </a:solidFill>
                <a:latin typeface="High Tower Text" pitchFamily="18" charset="0"/>
              </a:rPr>
              <a:t>La Vida Espiritual</a:t>
            </a:r>
            <a:r>
              <a:rPr lang="es-AR" sz="2200" dirty="0" smtClean="0">
                <a:solidFill>
                  <a:srgbClr val="FFF1D5"/>
                </a:solidFill>
                <a:latin typeface="High Tower Text" pitchFamily="18" charset="0"/>
              </a:rPr>
              <a:t>, que Dios dispensa, (Ez_47:1ss; Sal_36:9.10; Ap_7:17; Ap_22:17)</a:t>
            </a:r>
          </a:p>
          <a:p>
            <a:pPr marL="342900" indent="-342900" algn="ctr" eaLnBrk="1" hangingPunct="1">
              <a:buFontTx/>
              <a:buChar char="-"/>
              <a:defRPr/>
            </a:pPr>
            <a:endParaRPr lang="es-AR" sz="800" dirty="0" smtClean="0">
              <a:solidFill>
                <a:srgbClr val="FFF1D5"/>
              </a:solidFill>
              <a:latin typeface="High Tower Text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es-AR" sz="2200" b="1" u="sng" dirty="0" smtClean="0">
                <a:solidFill>
                  <a:srgbClr val="FFF1D5"/>
                </a:solidFill>
                <a:latin typeface="High Tower Text" pitchFamily="18" charset="0"/>
              </a:rPr>
              <a:t>Las Gracias </a:t>
            </a:r>
            <a:r>
              <a:rPr lang="es-AR" sz="2200" dirty="0" smtClean="0">
                <a:solidFill>
                  <a:srgbClr val="FFF1D5"/>
                </a:solidFill>
                <a:latin typeface="High Tower Text" pitchFamily="18" charset="0"/>
              </a:rPr>
              <a:t>de todo tipo dispensadas por Dios y Cristo-Dios 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es-AR" sz="2200" dirty="0" smtClean="0">
                <a:solidFill>
                  <a:srgbClr val="FFF1D5"/>
                </a:solidFill>
                <a:latin typeface="High Tower Text" pitchFamily="18" charset="0"/>
              </a:rPr>
              <a:t>(Is_12:3; Is_49:10; Is_55:1). </a:t>
            </a:r>
          </a:p>
          <a:p>
            <a:pPr marL="342900" indent="-342900" algn="ctr" eaLnBrk="1" hangingPunct="1">
              <a:buFontTx/>
              <a:buChar char="-"/>
              <a:defRPr/>
            </a:pPr>
            <a:endParaRPr lang="es-AR" sz="800" dirty="0" smtClean="0">
              <a:solidFill>
                <a:srgbClr val="FFF1D5"/>
              </a:solidFill>
              <a:latin typeface="High Tower Text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endParaRPr lang="es-AR" sz="800" dirty="0" smtClean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>
              <a:defRPr/>
            </a:pPr>
            <a:r>
              <a:rPr lang="es-AR" sz="2200" dirty="0" smtClean="0">
                <a:solidFill>
                  <a:srgbClr val="FFF1D5"/>
                </a:solidFill>
                <a:latin typeface="High Tower Text" pitchFamily="18" charset="0"/>
              </a:rPr>
              <a:t>Y, con ello, toda su acción: santificadora, iluminadora </a:t>
            </a:r>
          </a:p>
          <a:p>
            <a:pPr algn="ctr" eaLnBrk="1" hangingPunct="1">
              <a:defRPr/>
            </a:pPr>
            <a:r>
              <a:rPr lang="es-AR" sz="2200" dirty="0" smtClean="0">
                <a:solidFill>
                  <a:srgbClr val="FFF1D5"/>
                </a:solidFill>
                <a:latin typeface="High Tower Text" pitchFamily="18" charset="0"/>
              </a:rPr>
              <a:t>y carismática en los creyentes.</a:t>
            </a:r>
          </a:p>
          <a:p>
            <a:pPr algn="ctr" eaLnBrk="1" hangingPunct="1">
              <a:defRPr/>
            </a:pPr>
            <a:endParaRPr lang="es-AR" sz="800" dirty="0" smtClean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>
              <a:defRPr/>
            </a:pPr>
            <a:r>
              <a:rPr lang="es-AR" sz="2200" dirty="0" smtClean="0">
                <a:solidFill>
                  <a:srgbClr val="FFF1D5"/>
                </a:solidFill>
                <a:latin typeface="High Tower Text" pitchFamily="18" charset="0"/>
              </a:rPr>
              <a:t>El concepto de “agua” sugiere </a:t>
            </a:r>
          </a:p>
          <a:p>
            <a:pPr algn="ctr" eaLnBrk="1" hangingPunct="1">
              <a:defRPr/>
            </a:pPr>
            <a:r>
              <a:rPr lang="es-AR" sz="2200" dirty="0" smtClean="0">
                <a:solidFill>
                  <a:srgbClr val="FFF1D5"/>
                </a:solidFill>
                <a:latin typeface="High Tower Text" pitchFamily="18" charset="0"/>
              </a:rPr>
              <a:t>al Espíritu Santo en el bautismo; </a:t>
            </a:r>
          </a:p>
          <a:p>
            <a:pPr algn="ctr" eaLnBrk="1" hangingPunct="1">
              <a:defRPr/>
            </a:pPr>
            <a:r>
              <a:rPr lang="es-AR" sz="2200" dirty="0" smtClean="0">
                <a:solidFill>
                  <a:srgbClr val="FFF1D5"/>
                </a:solidFill>
                <a:latin typeface="High Tower Text" pitchFamily="18" charset="0"/>
              </a:rPr>
              <a:t>y esta narración, aparte de su valor histórico, refleja la catequesis bautismal.</a:t>
            </a:r>
          </a:p>
        </p:txBody>
      </p:sp>
      <p:pic>
        <p:nvPicPr>
          <p:cNvPr id="18439" name="Picture 9" descr="C:\Mis Documentos\Bautismo  (3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620713"/>
            <a:ext cx="32956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613"/>
            <a:ext cx="3671888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5 CuadroTexto"/>
          <p:cNvSpPr txBox="1">
            <a:spLocks noChangeArrowheads="1"/>
          </p:cNvSpPr>
          <p:nvPr/>
        </p:nvSpPr>
        <p:spPr bwMode="auto">
          <a:xfrm>
            <a:off x="265113" y="404664"/>
            <a:ext cx="4795837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En esta enseñanza que Cristo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hace a la Samaritana, la caracteriza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de la siguiente manera:</a:t>
            </a:r>
          </a:p>
          <a:p>
            <a:pPr algn="ctr" eaLnBrk="1" hangingPunct="1"/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1-Es “</a:t>
            </a:r>
            <a:r>
              <a:rPr lang="es-AR" altLang="es-ES" b="1" u="sng" dirty="0">
                <a:solidFill>
                  <a:srgbClr val="FFF1D5"/>
                </a:solidFill>
                <a:latin typeface="High Tower Text" pitchFamily="18" charset="0"/>
              </a:rPr>
              <a:t>agua viva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,” con lo que se acusa dinamismo, vitalidad.</a:t>
            </a:r>
          </a:p>
          <a:p>
            <a:pPr algn="ctr" eaLnBrk="1" hangingPunct="1"/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2-Es “</a:t>
            </a:r>
            <a:r>
              <a:rPr lang="es-AR" altLang="es-ES" b="1" u="sng" dirty="0">
                <a:solidFill>
                  <a:srgbClr val="FFF1D5"/>
                </a:solidFill>
                <a:latin typeface="High Tower Text" pitchFamily="18" charset="0"/>
              </a:rPr>
              <a:t>fuente</a:t>
            </a:r>
            <a:r>
              <a:rPr lang="es-AR" altLang="es-ES" u="sng" dirty="0">
                <a:solidFill>
                  <a:srgbClr val="FFF1D5"/>
                </a:solidFill>
                <a:latin typeface="High Tower Text" pitchFamily="18" charset="0"/>
              </a:rPr>
              <a:t>,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” que es principio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 de actividad, aquí sobrenatural, vital.</a:t>
            </a:r>
          </a:p>
          <a:p>
            <a:pPr algn="ctr" eaLnBrk="1" hangingPunct="1"/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3-Llega “</a:t>
            </a:r>
            <a:r>
              <a:rPr lang="es-AR" altLang="es-ES" b="1" u="sng" dirty="0">
                <a:solidFill>
                  <a:srgbClr val="FFF1D5"/>
                </a:solidFill>
                <a:latin typeface="High Tower Text" pitchFamily="18" charset="0"/>
              </a:rPr>
              <a:t>hasta la vida eterna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,” </a:t>
            </a:r>
          </a:p>
          <a:p>
            <a:pPr algn="ctr" eaLnBrk="1" hangingPunct="1"/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término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sobrenatural.</a:t>
            </a:r>
          </a:p>
          <a:p>
            <a:pPr algn="ctr" eaLnBrk="1" hangingPunct="1"/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Estas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tres características se incluyen interpretando esta enseñanza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de la vida de la gracia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como don del Espíritu Santo.</a:t>
            </a:r>
          </a:p>
        </p:txBody>
      </p:sp>
      <p:pic>
        <p:nvPicPr>
          <p:cNvPr id="19461" name="Picture 7" descr="C:\Mis Documentos\theotokosl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903288"/>
            <a:ext cx="3557588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20484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655638"/>
            <a:ext cx="691356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6 CuadroTexto"/>
          <p:cNvSpPr txBox="1">
            <a:spLocks noChangeArrowheads="1"/>
          </p:cNvSpPr>
          <p:nvPr/>
        </p:nvSpPr>
        <p:spPr bwMode="auto">
          <a:xfrm>
            <a:off x="371475" y="5373688"/>
            <a:ext cx="8496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Cristo se presenta aquí como el dispensador de la gracia y del don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del Espíritu Santo. Sólo Dios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enviaba y dispensaba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el Espíritu Santo.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Cristo está, por tanto, identificándose con Dios (Joe_3:1; Tit_3:6).</a:t>
            </a:r>
          </a:p>
        </p:txBody>
      </p:sp>
      <p:pic>
        <p:nvPicPr>
          <p:cNvPr id="20487" name="Picture 7" descr="C:\Mis Documentos\Samaritana  (5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720725"/>
            <a:ext cx="68389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6250"/>
            <a:ext cx="3382962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6 CuadroTexto"/>
          <p:cNvSpPr txBox="1">
            <a:spLocks noChangeArrowheads="1"/>
          </p:cNvSpPr>
          <p:nvPr/>
        </p:nvSpPr>
        <p:spPr bwMode="auto">
          <a:xfrm>
            <a:off x="323850" y="571500"/>
            <a:ext cx="4752975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La Samaritana, al llegar a este punto, no entiende mucho y con un tono irónico, le pide que le dé de esa agua prodigiosa para que no tenga necesidad de volver a sacarla de este pozo.</a:t>
            </a:r>
          </a:p>
          <a:p>
            <a:pPr algn="ctr" eaLnBrk="1" hangingPunct="1"/>
            <a:endParaRPr lang="es-AR" altLang="es-ES" sz="9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El le dijo: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“</a:t>
            </a:r>
            <a:r>
              <a:rPr lang="es-AR" altLang="es-ES" sz="2200" i="1" dirty="0" smtClean="0">
                <a:solidFill>
                  <a:srgbClr val="FFF1D5"/>
                </a:solidFill>
                <a:latin typeface="High Tower Text" pitchFamily="18" charset="0"/>
              </a:rPr>
              <a:t>Vete</a:t>
            </a:r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, llama a tu marido 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y ven acá</a:t>
            </a:r>
            <a:r>
              <a:rPr lang="es-AR" altLang="es-ES" sz="2200" i="1" dirty="0" smtClean="0">
                <a:solidFill>
                  <a:srgbClr val="FFF1D5"/>
                </a:solidFill>
                <a:latin typeface="High Tower Text" pitchFamily="18" charset="0"/>
              </a:rPr>
              <a:t>.”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Respondió la mujer y le dijo: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“</a:t>
            </a:r>
            <a:r>
              <a:rPr lang="es-AR" altLang="es-ES" sz="2200" i="1" dirty="0" smtClean="0">
                <a:solidFill>
                  <a:srgbClr val="FFF1D5"/>
                </a:solidFill>
                <a:latin typeface="High Tower Text" pitchFamily="18" charset="0"/>
              </a:rPr>
              <a:t>No </a:t>
            </a:r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tengo </a:t>
            </a:r>
            <a:r>
              <a:rPr lang="es-AR" altLang="es-ES" sz="2200" i="1" dirty="0" smtClean="0">
                <a:solidFill>
                  <a:srgbClr val="FFF1D5"/>
                </a:solidFill>
                <a:latin typeface="High Tower Text" pitchFamily="18" charset="0"/>
              </a:rPr>
              <a:t>marido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”. </a:t>
            </a:r>
            <a:r>
              <a:rPr lang="es-AR" altLang="es-ES" sz="2200" dirty="0" err="1" smtClean="0">
                <a:solidFill>
                  <a:srgbClr val="FFF1D5"/>
                </a:solidFill>
                <a:latin typeface="High Tower Text" pitchFamily="18" charset="0"/>
              </a:rPr>
              <a:t>Díjole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Jesús: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Bien dices “</a:t>
            </a:r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No tengo </a:t>
            </a:r>
            <a:r>
              <a:rPr lang="es-AR" altLang="es-ES" sz="2200" i="1" dirty="0" smtClean="0">
                <a:solidFill>
                  <a:srgbClr val="FFF1D5"/>
                </a:solidFill>
                <a:latin typeface="High Tower Text" pitchFamily="18" charset="0"/>
              </a:rPr>
              <a:t>marido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; </a:t>
            </a:r>
            <a:endParaRPr lang="es-AR" altLang="es-ES" sz="22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porque cinco tuviste, 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y el que ahora tienes no es tu marido; en esto has dicho la </a:t>
            </a:r>
            <a:r>
              <a:rPr lang="es-AR" altLang="es-ES" sz="2200" i="1" dirty="0" smtClean="0">
                <a:solidFill>
                  <a:srgbClr val="FFF1D5"/>
                </a:solidFill>
                <a:latin typeface="High Tower Text" pitchFamily="18" charset="0"/>
              </a:rPr>
              <a:t>verdad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”. </a:t>
            </a:r>
            <a:endParaRPr lang="es-AR" altLang="es-ES" sz="22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endParaRPr lang="es-AR" altLang="es-ES" sz="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La mujer se llenó de asombro al oír esto. Ella vio que se trataba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de un hombre que sabía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 lo que un extranjero no podía saber. </a:t>
            </a:r>
          </a:p>
        </p:txBody>
      </p:sp>
      <p:pic>
        <p:nvPicPr>
          <p:cNvPr id="21509" name="Picture 5" descr="C:\Mis Documentos\gc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525463"/>
            <a:ext cx="327183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22532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887788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5 CuadroTexto"/>
          <p:cNvSpPr txBox="1">
            <a:spLocks noChangeArrowheads="1"/>
          </p:cNvSpPr>
          <p:nvPr/>
        </p:nvSpPr>
        <p:spPr bwMode="auto">
          <a:xfrm>
            <a:off x="4427538" y="692696"/>
            <a:ext cx="45085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Ella sentía que Dios había </a:t>
            </a:r>
            <a:r>
              <a:rPr lang="es-AR" altLang="es-ES" sz="2800" dirty="0" smtClean="0">
                <a:solidFill>
                  <a:srgbClr val="FFF1D5"/>
                </a:solidFill>
                <a:latin typeface="High Tower Text" pitchFamily="18" charset="0"/>
              </a:rPr>
              <a:t>hablado 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con él, y ella dijo: </a:t>
            </a:r>
          </a:p>
          <a:p>
            <a:pPr algn="ctr" eaLnBrk="1" hangingPunct="1"/>
            <a:endParaRPr lang="es-AR" altLang="es-ES" sz="2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"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Señor, veo que eres un profeta 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de Dios. Dime, si nuestro pueblo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 o los Judíos son perfectos. </a:t>
            </a:r>
          </a:p>
          <a:p>
            <a:pPr algn="ctr" eaLnBrk="1" hangingPunct="1"/>
            <a:r>
              <a:rPr lang="es-AR" altLang="es-ES" sz="2800" i="1" dirty="0" smtClean="0">
                <a:solidFill>
                  <a:srgbClr val="FFF1D5"/>
                </a:solidFill>
                <a:latin typeface="High Tower Text" pitchFamily="18" charset="0"/>
              </a:rPr>
              <a:t>Nuestros 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padres han adoraron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 en este monte. </a:t>
            </a:r>
          </a:p>
          <a:p>
            <a:pPr algn="ctr" eaLnBrk="1" hangingPunct="1"/>
            <a:r>
              <a:rPr lang="es-AR" altLang="es-ES" sz="2800" i="1" dirty="0" smtClean="0">
                <a:solidFill>
                  <a:srgbClr val="FFF1D5"/>
                </a:solidFill>
                <a:latin typeface="High Tower Text" pitchFamily="18" charset="0"/>
              </a:rPr>
              <a:t>Los 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Judíos dicen que Jerusalén</a:t>
            </a:r>
          </a:p>
          <a:p>
            <a:pPr algn="ctr" eaLnBrk="1" hangingPunct="1"/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 es el lugar donde se debe ir al culto. </a:t>
            </a:r>
            <a:r>
              <a:rPr lang="es-AR" altLang="es-ES" sz="2800" i="1" dirty="0" smtClean="0">
                <a:solidFill>
                  <a:srgbClr val="FFF1D5"/>
                </a:solidFill>
                <a:latin typeface="High Tower Text" pitchFamily="18" charset="0"/>
              </a:rPr>
              <a:t>Ahora</a:t>
            </a:r>
            <a:r>
              <a:rPr lang="es-AR" altLang="es-ES" sz="2800" i="1" dirty="0">
                <a:solidFill>
                  <a:srgbClr val="FFF1D5"/>
                </a:solidFill>
                <a:latin typeface="High Tower Text" pitchFamily="18" charset="0"/>
              </a:rPr>
              <a:t>, ¿cuál de ellos es el lugar correcto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? " </a:t>
            </a:r>
          </a:p>
        </p:txBody>
      </p:sp>
      <p:pic>
        <p:nvPicPr>
          <p:cNvPr id="22535" name="Picture 7" descr="C:\Mis Documentos\JUSTNI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60438"/>
            <a:ext cx="3744912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4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i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11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2 Rectángulo"/>
          <p:cNvSpPr>
            <a:spLocks noChangeArrowheads="1"/>
          </p:cNvSpPr>
          <p:nvPr/>
        </p:nvSpPr>
        <p:spPr bwMode="auto">
          <a:xfrm>
            <a:off x="0" y="549274"/>
            <a:ext cx="30598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Above"/>
            <a:lightRig rig="threePt" dir="t"/>
          </a:scene3d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ES" b="1" dirty="0">
                <a:ln w="50800"/>
                <a:solidFill>
                  <a:srgbClr val="FFFFFF">
                    <a:shade val="50000"/>
                  </a:srgbClr>
                </a:solidFill>
                <a:latin typeface="Tahoma" pitchFamily="34" charset="0"/>
                <a:cs typeface="Arial" charset="0"/>
              </a:rPr>
              <a:t> </a:t>
            </a:r>
            <a:r>
              <a:rPr lang="es-ES" sz="5200" b="1" dirty="0">
                <a:ln w="50800"/>
                <a:solidFill>
                  <a:srgbClr val="FFFFFF">
                    <a:shade val="50000"/>
                  </a:srgbClr>
                </a:solidFill>
                <a:latin typeface="Tahoma" pitchFamily="34" charset="0"/>
                <a:cs typeface="Arial" charset="0"/>
              </a:rPr>
              <a:t>Liturgia </a:t>
            </a:r>
          </a:p>
          <a:p>
            <a:pPr>
              <a:defRPr/>
            </a:pPr>
            <a:endParaRPr lang="es-ES" sz="5200" b="1" dirty="0">
              <a:ln w="50800"/>
              <a:solidFill>
                <a:srgbClr val="FFFFFF">
                  <a:shade val="50000"/>
                </a:srgbClr>
              </a:solidFill>
              <a:latin typeface="Tahoma" pitchFamily="34" charset="0"/>
              <a:cs typeface="Arial" charset="0"/>
            </a:endParaRPr>
          </a:p>
          <a:p>
            <a:pPr algn="ctr">
              <a:defRPr/>
            </a:pPr>
            <a:r>
              <a:rPr lang="es-ES" sz="5200" b="1" dirty="0">
                <a:ln w="50800"/>
                <a:solidFill>
                  <a:srgbClr val="FFFFFF">
                    <a:shade val="50000"/>
                  </a:srgbClr>
                </a:solidFill>
                <a:latin typeface="Tahoma" pitchFamily="34" charset="0"/>
                <a:cs typeface="Arial" charset="0"/>
              </a:rPr>
              <a:t>de la </a:t>
            </a:r>
          </a:p>
          <a:p>
            <a:pPr>
              <a:defRPr/>
            </a:pPr>
            <a:endParaRPr lang="es-ES" sz="5200" b="1" dirty="0">
              <a:ln w="50800"/>
              <a:solidFill>
                <a:srgbClr val="FFFFFF">
                  <a:shade val="50000"/>
                </a:srgbClr>
              </a:solidFill>
              <a:latin typeface="Tahoma" pitchFamily="34" charset="0"/>
              <a:cs typeface="Arial" charset="0"/>
            </a:endParaRPr>
          </a:p>
          <a:p>
            <a:pPr>
              <a:defRPr/>
            </a:pPr>
            <a:r>
              <a:rPr lang="es-ES" sz="5200" b="1" dirty="0">
                <a:ln w="50800"/>
                <a:solidFill>
                  <a:srgbClr val="FFFFFF">
                    <a:shade val="50000"/>
                  </a:srgbClr>
                </a:solidFill>
                <a:latin typeface="Tahoma" pitchFamily="34" charset="0"/>
                <a:cs typeface="Arial" charset="0"/>
              </a:rPr>
              <a:t>Palabra</a:t>
            </a:r>
            <a:endParaRPr lang="es-VE" sz="5200" b="1" dirty="0">
              <a:ln w="50800"/>
              <a:solidFill>
                <a:srgbClr val="FFFFFF">
                  <a:shade val="50000"/>
                </a:srgbClr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40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63575"/>
            <a:ext cx="3671888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6 CuadroTexto"/>
          <p:cNvSpPr txBox="1">
            <a:spLocks noChangeArrowheads="1"/>
          </p:cNvSpPr>
          <p:nvPr/>
        </p:nvSpPr>
        <p:spPr bwMode="auto">
          <a:xfrm>
            <a:off x="323850" y="333375"/>
            <a:ext cx="4608513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Jesús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le respondió: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«</a:t>
            </a:r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Créeme, mujer, llega la hora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 en que ni en esta montaña 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ni en Jerusalén se adorará al Padre. </a:t>
            </a:r>
          </a:p>
          <a:p>
            <a:pPr algn="ctr" eaLnBrk="1" hangingPunct="1"/>
            <a:endParaRPr lang="es-AR" altLang="es-ES" sz="900" i="1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Ustedes adoran lo que no conocen; nosotros adoramos lo que conocemos, porque la salvación viene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 de los judíos. </a:t>
            </a:r>
          </a:p>
          <a:p>
            <a:pPr algn="ctr" eaLnBrk="1" hangingPunct="1"/>
            <a:endParaRPr lang="es-AR" altLang="es-ES" sz="800" i="1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Pero la hora se acerca, 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y ya ha llegado, en que los verdaderos adoradores adorarán al Padre 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en espíritu y en verdad, 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porque esos son los adoradores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 que quiere el Padre. </a:t>
            </a:r>
          </a:p>
          <a:p>
            <a:pPr algn="ctr" eaLnBrk="1" hangingPunct="1"/>
            <a:endParaRPr lang="es-AR" altLang="es-ES" sz="800" i="1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Dios es espíritu, y los que lo adoran deben hacerlo en espíritu</a:t>
            </a:r>
          </a:p>
          <a:p>
            <a:pPr algn="ctr" eaLnBrk="1" hangingPunct="1"/>
            <a:r>
              <a:rPr lang="es-AR" altLang="es-ES" sz="2200" i="1" dirty="0">
                <a:solidFill>
                  <a:srgbClr val="FFF1D5"/>
                </a:solidFill>
                <a:latin typeface="High Tower Text" pitchFamily="18" charset="0"/>
              </a:rPr>
              <a:t> y en verdad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». ". </a:t>
            </a:r>
          </a:p>
        </p:txBody>
      </p:sp>
      <p:pic>
        <p:nvPicPr>
          <p:cNvPr id="23557" name="Picture 8" descr="C:\Mis Documentos\DS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755650"/>
            <a:ext cx="3575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24580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15963"/>
            <a:ext cx="360045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5 CuadroTexto"/>
          <p:cNvSpPr txBox="1">
            <a:spLocks noChangeArrowheads="1"/>
          </p:cNvSpPr>
          <p:nvPr/>
        </p:nvSpPr>
        <p:spPr bwMode="auto">
          <a:xfrm>
            <a:off x="4356099" y="548680"/>
            <a:ext cx="4518025" cy="82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El Espíritu de Dios se comunica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a aquellos que oran con nobleza 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espiritual, buscan la verdad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 y la realizan en un mundo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de mentiras.</a:t>
            </a:r>
          </a:p>
          <a:p>
            <a:pPr algn="ctr" eaLnBrk="1" hangingPunct="1"/>
            <a:endParaRPr lang="es-AR" altLang="es-ES" sz="2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Los verdaderos adoradores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 son los que rinden culto al </a:t>
            </a:r>
            <a:r>
              <a:rPr lang="es-AR" altLang="es-ES" sz="2800" dirty="0" smtClean="0">
                <a:solidFill>
                  <a:srgbClr val="FFF1D5"/>
                </a:solidFill>
                <a:latin typeface="High Tower Text" pitchFamily="18" charset="0"/>
              </a:rPr>
              <a:t>Padre, </a:t>
            </a:r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creyendo la revelación de Cristo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 y movidos por el Espíritu Santo. </a:t>
            </a:r>
          </a:p>
          <a:p>
            <a:pPr algn="ctr" eaLnBrk="1" hangingPunct="1"/>
            <a:endParaRPr lang="es-AR" altLang="es-ES" sz="2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Y a estos «adoradores» 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en este culto así rendido a Dios</a:t>
            </a:r>
          </a:p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 es a los que busca el Padre. </a:t>
            </a:r>
          </a:p>
        </p:txBody>
      </p:sp>
      <p:pic>
        <p:nvPicPr>
          <p:cNvPr id="24583" name="Picture 7" descr="C:\Mis Documentos\J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790575"/>
            <a:ext cx="3521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7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:\Sin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57250"/>
            <a:ext cx="6878637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1 Imagen" descr="Imag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5 Imagen" descr="fi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857375"/>
            <a:ext cx="61991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7 Imagen" descr="yii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106613"/>
            <a:ext cx="52165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28625" y="498475"/>
            <a:ext cx="8286750" cy="1108075"/>
          </a:xfrm>
          <a:prstGeom prst="rect">
            <a:avLst/>
          </a:prstGeom>
          <a:solidFill>
            <a:srgbClr val="FFD279">
              <a:alpha val="0"/>
            </a:srgbClr>
          </a:solidFill>
          <a:ln w="38100" cap="flat" cmpd="tri">
            <a:noFill/>
            <a:miter lim="800000"/>
          </a:ln>
          <a:effectLst>
            <a:outerShdw blurRad="50800" dist="50800" sx="1000" sy="1000" algn="ctr" rotWithShape="0">
              <a:srgbClr val="FFD27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25</a:t>
            </a: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 «La mujer le dijo: «Yo </a:t>
            </a:r>
            <a:r>
              <a:rPr lang="es-AR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sé</a:t>
            </a: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 que el Mesías, llamado </a:t>
            </a:r>
            <a:r>
              <a:rPr lang="es-AR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Cristo</a:t>
            </a: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,</a:t>
            </a:r>
          </a:p>
          <a:p>
            <a:pPr algn="ctr">
              <a:defRPr/>
            </a:pP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 debe </a:t>
            </a:r>
            <a:r>
              <a:rPr lang="es-AR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venir</a:t>
            </a: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. Cuando </a:t>
            </a:r>
            <a:r>
              <a:rPr lang="es-AR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él venga</a:t>
            </a: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, nos anunciará </a:t>
            </a:r>
            <a:r>
              <a:rPr lang="es-AR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todo</a:t>
            </a: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». </a:t>
            </a:r>
          </a:p>
          <a:p>
            <a:pPr algn="ctr">
              <a:defRPr/>
            </a:pP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26 </a:t>
            </a:r>
            <a:r>
              <a:rPr lang="es-AR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Jesús</a:t>
            </a: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 le respondió: «</a:t>
            </a:r>
            <a:r>
              <a:rPr lang="es-AR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Soy yo, el que habla contigo</a:t>
            </a:r>
            <a:r>
              <a:rPr lang="es-AR" sz="2200" dirty="0">
                <a:solidFill>
                  <a:srgbClr val="FFDA8F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». Juan </a:t>
            </a:r>
            <a:r>
              <a:rPr lang="es-AR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4</a:t>
            </a:r>
            <a:r>
              <a:rPr lang="es-ES" sz="2200" dirty="0">
                <a:solidFill>
                  <a:schemeClr val="bg1"/>
                </a:solidFill>
                <a:latin typeface="High Tower Text" pitchFamily="18" charset="0"/>
                <a:ea typeface="Microsoft Himalaya" pitchFamily="2" charset="0"/>
                <a:cs typeface="Microsoft Himalaya" pitchFamily="2" charset="0"/>
              </a:rPr>
              <a:t> </a:t>
            </a:r>
            <a:endParaRPr lang="es-AR" sz="2200" dirty="0">
              <a:solidFill>
                <a:schemeClr val="bg1"/>
              </a:solidFill>
              <a:latin typeface="High Tower Text" pitchFamily="18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4344" name="Picture 10" descr="C:\Mis Documentos\Image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978025"/>
            <a:ext cx="5335588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6026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6 CuadroTexto"/>
          <p:cNvSpPr txBox="1">
            <a:spLocks noChangeArrowheads="1"/>
          </p:cNvSpPr>
          <p:nvPr/>
        </p:nvSpPr>
        <p:spPr bwMode="auto">
          <a:xfrm>
            <a:off x="315913" y="5084763"/>
            <a:ext cx="83518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Justo en ese momento los discípulos de Jesús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volvían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de la aldea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y quedan extrañados ante el encuentro de su maestro y la mujer </a:t>
            </a: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de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Samaria,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porque era inconcebible que una mujer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estuviera</a:t>
            </a:r>
            <a:endParaRPr lang="es-AR" altLang="es-ES" sz="22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 a solas con un hombre, y que además </a:t>
            </a:r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ella fuera </a:t>
            </a:r>
            <a:r>
              <a:rPr lang="es-AR" altLang="es-ES" sz="2200" dirty="0">
                <a:solidFill>
                  <a:srgbClr val="FFF1D5"/>
                </a:solidFill>
                <a:latin typeface="High Tower Text" pitchFamily="18" charset="0"/>
              </a:rPr>
              <a:t>samaritana.</a:t>
            </a:r>
          </a:p>
        </p:txBody>
      </p:sp>
      <p:pic>
        <p:nvPicPr>
          <p:cNvPr id="26629" name="Picture 5" descr="C:\Mis Documentos\hhhh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25475"/>
            <a:ext cx="5846763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28676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692150"/>
            <a:ext cx="66246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5 CuadroTexto"/>
          <p:cNvSpPr txBox="1">
            <a:spLocks noChangeArrowheads="1"/>
          </p:cNvSpPr>
          <p:nvPr/>
        </p:nvSpPr>
        <p:spPr bwMode="auto">
          <a:xfrm>
            <a:off x="412830" y="4797152"/>
            <a:ext cx="8494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800" dirty="0">
                <a:solidFill>
                  <a:srgbClr val="FFF1D5"/>
                </a:solidFill>
                <a:latin typeface="High Tower Text" pitchFamily="18" charset="0"/>
              </a:rPr>
              <a:t>La mujer va al pueblo </a:t>
            </a:r>
            <a:r>
              <a:rPr lang="es-AR" altLang="es-ES" sz="2800" dirty="0" smtClean="0">
                <a:solidFill>
                  <a:srgbClr val="FFF1D5"/>
                </a:solidFill>
                <a:latin typeface="High Tower Text" pitchFamily="18" charset="0"/>
              </a:rPr>
              <a:t>y cuenta la conversación con Jesús. </a:t>
            </a:r>
            <a:endParaRPr lang="es-AR" altLang="es-ES" sz="2800" dirty="0">
              <a:solidFill>
                <a:srgbClr val="FFF1D5"/>
              </a:solidFill>
              <a:latin typeface="High Tower Text" pitchFamily="18" charset="0"/>
            </a:endParaRPr>
          </a:p>
        </p:txBody>
      </p:sp>
      <p:pic>
        <p:nvPicPr>
          <p:cNvPr id="28679" name="Picture 7" descr="C:\Mis Documentos\Samaritana  (10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404664"/>
            <a:ext cx="6381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ES" smtClean="0"/>
          </a:p>
        </p:txBody>
      </p:sp>
      <p:pic>
        <p:nvPicPr>
          <p:cNvPr id="27652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C:\Mis Documentos\Si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28688"/>
            <a:ext cx="3527425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5 CuadroTexto"/>
          <p:cNvSpPr txBox="1">
            <a:spLocks noChangeArrowheads="1"/>
          </p:cNvSpPr>
          <p:nvPr/>
        </p:nvSpPr>
        <p:spPr bwMode="auto">
          <a:xfrm>
            <a:off x="4098925" y="741363"/>
            <a:ext cx="479583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s-AR" altLang="es-ES" sz="800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Los habitantes van a ver a Jesús, y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le pidieron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que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viniera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a su ciudad,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y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permaneciera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allí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para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enseñarles. </a:t>
            </a:r>
          </a:p>
          <a:p>
            <a:pPr algn="ctr" eaLnBrk="1" hangingPunct="1"/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Se fue con ellos, y se quedó allí </a:t>
            </a: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dos días, enseñando a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todos. </a:t>
            </a:r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endParaRPr lang="es-AR" altLang="es-ES" dirty="0">
              <a:solidFill>
                <a:srgbClr val="FFF1D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Y muchas de las personas en ese lugar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creyeron 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en Jesús, y decían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: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 </a:t>
            </a:r>
            <a:r>
              <a:rPr lang="es-AR" altLang="es-ES" dirty="0" smtClean="0">
                <a:solidFill>
                  <a:srgbClr val="FFF1D5"/>
                </a:solidFill>
                <a:latin typeface="High Tower Text" pitchFamily="18" charset="0"/>
              </a:rPr>
              <a:t>“</a:t>
            </a:r>
            <a:r>
              <a:rPr lang="es-AR" altLang="es-ES" i="1" dirty="0" smtClean="0">
                <a:solidFill>
                  <a:srgbClr val="FFF1D5"/>
                </a:solidFill>
                <a:latin typeface="High Tower Text" pitchFamily="18" charset="0"/>
              </a:rPr>
              <a:t>Nosotros mismos lo </a:t>
            </a:r>
            <a:r>
              <a:rPr lang="es-AR" altLang="es-ES" i="1" dirty="0">
                <a:solidFill>
                  <a:srgbClr val="FFF1D5"/>
                </a:solidFill>
                <a:latin typeface="High Tower Text" pitchFamily="18" charset="0"/>
              </a:rPr>
              <a:t>hemos escuchado, y realmente éste es verdaderamente el Salvador del mundo</a:t>
            </a:r>
            <a:r>
              <a:rPr lang="es-AR" altLang="es-ES" dirty="0">
                <a:solidFill>
                  <a:srgbClr val="FFF1D5"/>
                </a:solidFill>
                <a:latin typeface="High Tower Text" pitchFamily="18" charset="0"/>
              </a:rPr>
              <a:t>". </a:t>
            </a:r>
          </a:p>
        </p:txBody>
      </p:sp>
      <p:pic>
        <p:nvPicPr>
          <p:cNvPr id="27655" name="Picture 7" descr="C:\Mis Documentos\jJDg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92188"/>
            <a:ext cx="3463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1 Imagen" descr="Imag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15 CuadroTexto"/>
          <p:cNvSpPr txBox="1">
            <a:spLocks noChangeArrowheads="1"/>
          </p:cNvSpPr>
          <p:nvPr/>
        </p:nvSpPr>
        <p:spPr bwMode="auto">
          <a:xfrm>
            <a:off x="403225" y="2205038"/>
            <a:ext cx="8393113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Da vuelta otra hoja el libro de mi vida. ¿Qué me traerá, Señor?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 Lo que Tú quieras Señor. Pero te pido fe para mirarte en todo.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Esperanza para no desfallecer. Caridad perfecta en todo lo que haga y piense.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Dame paciencia y humildad. 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Dame desprendimiento y un olvido de mi mismo.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Dame, Señor, lo que Tú sabes me conviene y yo no sé pedir.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Que pueda yo amarte cada vez más, y hacerte amar de los que me rodean.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Que siempre tenga el corazón alerta, el oído atento, 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las manos y la mente activas, el </a:t>
            </a:r>
            <a:r>
              <a:rPr lang="es-AR" altLang="es-ES" sz="2000" dirty="0" err="1">
                <a:solidFill>
                  <a:srgbClr val="FFD175"/>
                </a:solidFill>
                <a:latin typeface="High Tower Text" pitchFamily="18" charset="0"/>
              </a:rPr>
              <a:t>pié</a:t>
            </a:r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 dispuesto.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Derrama, Señor tus gracias sobre todos los que quiero.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Mi amor abarca el mundo y aunque yo soy muy pequeño, </a:t>
            </a:r>
          </a:p>
          <a:p>
            <a:pPr algn="ctr" eaLnBrk="1" hangingPunct="1"/>
            <a:r>
              <a:rPr lang="es-AR" altLang="es-ES" sz="2000" dirty="0">
                <a:solidFill>
                  <a:srgbClr val="FFD175"/>
                </a:solidFill>
                <a:latin typeface="High Tower Text" pitchFamily="18" charset="0"/>
              </a:rPr>
              <a:t>sé que todo lo colmas con Tu bondad inmensa. Amén.</a:t>
            </a:r>
          </a:p>
          <a:p>
            <a:pPr algn="ctr" eaLnBrk="1" hangingPunct="1"/>
            <a:endParaRPr lang="es-AR" altLang="es-ES" sz="800" dirty="0">
              <a:solidFill>
                <a:srgbClr val="FFD175"/>
              </a:solidFill>
              <a:latin typeface="High Tower Text" pitchFamily="18" charset="0"/>
            </a:endParaRPr>
          </a:p>
          <a:p>
            <a:pPr algn="ctr" eaLnBrk="1" hangingPunct="1"/>
            <a:r>
              <a:rPr lang="es-AR" altLang="es-ES" sz="1800" dirty="0">
                <a:solidFill>
                  <a:srgbClr val="FFD175"/>
                </a:solidFill>
                <a:latin typeface="High Tower Text" pitchFamily="18" charset="0"/>
              </a:rPr>
              <a:t>(Anónimo)</a:t>
            </a:r>
          </a:p>
        </p:txBody>
      </p:sp>
      <p:sp>
        <p:nvSpPr>
          <p:cNvPr id="27652" name="15 CuadroTexto"/>
          <p:cNvSpPr txBox="1">
            <a:spLocks noChangeArrowheads="1"/>
          </p:cNvSpPr>
          <p:nvPr/>
        </p:nvSpPr>
        <p:spPr bwMode="auto">
          <a:xfrm>
            <a:off x="323850" y="1103313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000" dirty="0" smtClean="0">
                <a:solidFill>
                  <a:srgbClr val="FFD175"/>
                </a:solidFill>
                <a:latin typeface="High Tower Text" pitchFamily="18" charset="0"/>
              </a:rPr>
              <a:t>Paciencia</a:t>
            </a:r>
            <a:endParaRPr lang="es-AR" altLang="es-ES" sz="800" dirty="0">
              <a:solidFill>
                <a:srgbClr val="FFD175"/>
              </a:solidFill>
              <a:latin typeface="High Tower Text" pitchFamily="18" charset="0"/>
            </a:endParaRPr>
          </a:p>
        </p:txBody>
      </p:sp>
      <p:sp>
        <p:nvSpPr>
          <p:cNvPr id="27653" name="15 CuadroTexto"/>
          <p:cNvSpPr txBox="1">
            <a:spLocks noChangeArrowheads="1"/>
          </p:cNvSpPr>
          <p:nvPr/>
        </p:nvSpPr>
        <p:spPr bwMode="auto">
          <a:xfrm>
            <a:off x="5580063" y="1111250"/>
            <a:ext cx="314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000">
                <a:solidFill>
                  <a:srgbClr val="FFD175"/>
                </a:solidFill>
                <a:latin typeface="High Tower Text" pitchFamily="18" charset="0"/>
              </a:rPr>
              <a:t>  Domingo 3º de cuaresma</a:t>
            </a:r>
          </a:p>
        </p:txBody>
      </p:sp>
      <p:pic>
        <p:nvPicPr>
          <p:cNvPr id="27654" name="Picture 7" descr="C:\Mis Documentos\BIBLI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404813"/>
            <a:ext cx="14827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88900"/>
            <a:ext cx="9144000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 b="1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Poncio Pilato, fue crucificado,</a:t>
            </a: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10439400" cy="73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 eaLnBrk="0" hangingPunct="0"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 eaLnBrk="0" hangingPunct="0"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 eaLnBrk="0" hangingPunct="0"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 eaLnBrk="0" hangingPunct="0"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 eaLnBrk="0" hangingPunct="0"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 eaLnBrk="0" hangingPunct="0"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 eaLnBrk="0" hangingPunct="0"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 eaLnBrk="0" hangingPunct="0">
              <a:lnSpc>
                <a:spcPct val="90000"/>
              </a:lnSpc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pPr eaLnBrk="0" hangingPunct="0"/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ES" sz="6600" b="1" u="sng">
                <a:solidFill>
                  <a:srgbClr val="FFFFFF"/>
                </a:solidFill>
                <a:latin typeface="Arial Narrow" pitchFamily="34" charset="0"/>
              </a:rPr>
              <a:t>Procesión de la Biblia</a:t>
            </a:r>
          </a:p>
          <a:p>
            <a:endParaRPr lang="es-ES_tradnl" altLang="es-ES" sz="4400" b="1">
              <a:solidFill>
                <a:srgbClr val="FFFFFF"/>
              </a:solidFill>
              <a:latin typeface="Arial Narrow" pitchFamily="34" charset="0"/>
            </a:endParaRPr>
          </a:p>
          <a:p>
            <a:r>
              <a:rPr lang="es-ES_tradnl" altLang="es-ES" sz="4800" b="1">
                <a:solidFill>
                  <a:srgbClr val="FFFFFF"/>
                </a:solidFill>
                <a:latin typeface="Arial Narrow" pitchFamily="34" charset="0"/>
              </a:rPr>
              <a:t>Tu Palabra me da vida,</a:t>
            </a:r>
          </a:p>
          <a:p>
            <a:r>
              <a:rPr lang="es-ES_tradnl" altLang="es-ES" sz="4800" b="1">
                <a:solidFill>
                  <a:srgbClr val="FFFFFF"/>
                </a:solidFill>
                <a:latin typeface="Arial Narrow" pitchFamily="34" charset="0"/>
              </a:rPr>
              <a:t>Confío en Ti, Señor.</a:t>
            </a:r>
          </a:p>
          <a:p>
            <a:r>
              <a:rPr lang="es-ES_tradnl" altLang="es-ES" sz="4800" b="1">
                <a:solidFill>
                  <a:srgbClr val="FFFFFF"/>
                </a:solidFill>
                <a:latin typeface="Arial Narrow" pitchFamily="34" charset="0"/>
              </a:rPr>
              <a:t>Tu Palabra es eterna,</a:t>
            </a:r>
          </a:p>
          <a:p>
            <a:r>
              <a:rPr lang="es-ES_tradnl" altLang="es-ES" sz="4800" b="1">
                <a:solidFill>
                  <a:srgbClr val="FFFFFF"/>
                </a:solidFill>
                <a:latin typeface="Arial Narrow" pitchFamily="34" charset="0"/>
              </a:rPr>
              <a:t>En ella esperaré.</a:t>
            </a:r>
          </a:p>
        </p:txBody>
      </p:sp>
    </p:spTree>
    <p:extLst>
      <p:ext uri="{BB962C8B-B14F-4D97-AF65-F5344CB8AC3E}">
        <p14:creationId xmlns:p14="http://schemas.microsoft.com/office/powerpoint/2010/main" val="30998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altLang="es-ES" sz="4800" u="sng">
                <a:solidFill>
                  <a:srgbClr val="FFFFFF"/>
                </a:solidFill>
                <a:latin typeface="Arial Narrow" pitchFamily="34" charset="0"/>
              </a:rPr>
              <a:t>Créditos:</a:t>
            </a:r>
          </a:p>
          <a:p>
            <a:pPr algn="ctr"/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José Martínez de Toda, S.J.</a:t>
            </a:r>
          </a:p>
          <a:p>
            <a:pPr algn="ctr"/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(martodaj@gmail.com)</a:t>
            </a:r>
          </a:p>
          <a:p>
            <a:pPr algn="ctr"/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Román Mendoza</a:t>
            </a:r>
          </a:p>
          <a:p>
            <a:pPr algn="ctr"/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(romanmp59@hotmail.com)</a:t>
            </a:r>
          </a:p>
          <a:p>
            <a:pPr algn="ctr"/>
            <a:endParaRPr lang="es-VE" altLang="es-ES" sz="4000" b="1">
              <a:solidFill>
                <a:srgbClr val="FFFFFF"/>
              </a:solidFill>
              <a:latin typeface="Arial Narrow" pitchFamily="34" charset="0"/>
            </a:endParaRPr>
          </a:p>
          <a:p>
            <a:pPr algn="ctr"/>
            <a:r>
              <a:rPr lang="es-VE" altLang="es-ES" sz="6600" b="1" i="1">
                <a:solidFill>
                  <a:srgbClr val="FFFFFF"/>
                </a:solidFill>
                <a:latin typeface="Arial Narrow" pitchFamily="34" charset="0"/>
              </a:rPr>
              <a:t>“En todo amar y servir”</a:t>
            </a:r>
            <a:endParaRPr lang="es-ES_tradnl" altLang="es-ES" sz="6600" b="1" i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r>
              <a:rPr lang="es-ES_tradnl" altLang="es-ES" sz="4800" b="1" dirty="0" smtClean="0">
                <a:solidFill>
                  <a:srgbClr val="FFFFFF"/>
                </a:solidFill>
                <a:latin typeface="Arial Narrow" pitchFamily="34" charset="0"/>
              </a:rPr>
              <a:t>Tu</a:t>
            </a:r>
            <a:endParaRPr lang="es-ES_tradnl" altLang="es-ES" sz="48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r>
              <a:rPr lang="es-ES_tradnl" altLang="es-ES" sz="4800" b="1" dirty="0" smtClean="0">
                <a:solidFill>
                  <a:srgbClr val="FFFFFF"/>
                </a:solidFill>
                <a:latin typeface="Arial Narrow" pitchFamily="34" charset="0"/>
              </a:rPr>
              <a:t>Tu</a:t>
            </a:r>
            <a:endParaRPr lang="es-ES_tradnl" altLang="es-ES" sz="48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Imagen" descr="Imag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22 Imagen" descr="grueso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5004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6 CuadroTexto"/>
          <p:cNvSpPr txBox="1">
            <a:spLocks noChangeArrowheads="1"/>
          </p:cNvSpPr>
          <p:nvPr/>
        </p:nvSpPr>
        <p:spPr bwMode="auto">
          <a:xfrm>
            <a:off x="4140200" y="333375"/>
            <a:ext cx="4679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 dirty="0" smtClean="0">
                <a:solidFill>
                  <a:srgbClr val="FFD889"/>
                </a:solidFill>
                <a:latin typeface="High Tower Text" pitchFamily="18" charset="0"/>
              </a:rPr>
              <a:t>10</a:t>
            </a:r>
            <a:endParaRPr lang="es-AR" altLang="es-ES" sz="2200" dirty="0">
              <a:solidFill>
                <a:srgbClr val="FFFFCC"/>
              </a:solidFill>
              <a:latin typeface="High Tower Text" pitchFamily="18" charset="0"/>
            </a:endParaRPr>
          </a:p>
        </p:txBody>
      </p:sp>
      <p:pic>
        <p:nvPicPr>
          <p:cNvPr id="23557" name="Picture 5" descr="C:\Mis Documentos\Sin títulggg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92200"/>
            <a:ext cx="3316288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8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Mis Documentos\S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82613"/>
            <a:ext cx="646271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6 CuadroTexto"/>
          <p:cNvSpPr txBox="1">
            <a:spLocks noChangeArrowheads="1"/>
          </p:cNvSpPr>
          <p:nvPr/>
        </p:nvSpPr>
        <p:spPr bwMode="auto">
          <a:xfrm>
            <a:off x="209550" y="5373688"/>
            <a:ext cx="8713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 dirty="0" smtClean="0">
                <a:solidFill>
                  <a:srgbClr val="FFF1D5"/>
                </a:solidFill>
                <a:latin typeface="High Tower Text" pitchFamily="18" charset="0"/>
              </a:rPr>
              <a:t>La</a:t>
            </a:r>
            <a:endParaRPr lang="es-AR" altLang="es-ES" sz="2200" dirty="0">
              <a:solidFill>
                <a:srgbClr val="FFF1D5"/>
              </a:solidFill>
              <a:latin typeface="High Tower Text" pitchFamily="18" charset="0"/>
            </a:endParaRPr>
          </a:p>
        </p:txBody>
      </p:sp>
      <p:pic>
        <p:nvPicPr>
          <p:cNvPr id="25605" name="Picture 5" descr="C:\Mis Documentos\Samaritana  (9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614363"/>
            <a:ext cx="6300787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3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Imagen" descr="Imag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C:\Mis Documentos\Samaritana  (5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0538"/>
            <a:ext cx="82581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3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esu_e_la_samarit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a%20Samaritana%20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0"/>
            <a:ext cx="5268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3810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 sz="4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s-ES" altLang="es-ES" sz="4000" dirty="0" smtClean="0">
                <a:solidFill>
                  <a:schemeClr val="bg1"/>
                </a:solidFill>
              </a:rPr>
              <a:t>Un surtidor de agua que salta hasta la vida eterna.</a:t>
            </a:r>
            <a:endParaRPr lang="eu-ES" altLang="es-E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04800"/>
            <a:ext cx="8763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r>
              <a:rPr lang="es-ES_tradnl" altLang="es-ES" sz="4800" b="1" dirty="0">
                <a:solidFill>
                  <a:srgbClr val="FFFFFF"/>
                </a:solidFill>
                <a:latin typeface="Arial Narrow" pitchFamily="34" charset="0"/>
              </a:rPr>
              <a:t>Dichoso el que con vida intachable</a:t>
            </a:r>
          </a:p>
          <a:p>
            <a:r>
              <a:rPr lang="es-ES_tradnl" altLang="es-ES" sz="4800" b="1" dirty="0">
                <a:solidFill>
                  <a:srgbClr val="FFFFFF"/>
                </a:solidFill>
                <a:latin typeface="Arial Narrow" pitchFamily="34" charset="0"/>
              </a:rPr>
              <a:t>camina en la ley del Señor.</a:t>
            </a:r>
          </a:p>
          <a:p>
            <a:r>
              <a:rPr lang="es-ES_tradnl" altLang="es-ES" sz="4800" b="1" dirty="0">
                <a:solidFill>
                  <a:srgbClr val="FFFFFF"/>
                </a:solidFill>
                <a:latin typeface="Arial Narrow" pitchFamily="34" charset="0"/>
              </a:rPr>
              <a:t>Dichoso el que guardando sus preceptos</a:t>
            </a:r>
          </a:p>
          <a:p>
            <a:r>
              <a:rPr lang="es-ES_tradnl" altLang="es-ES" sz="4800" b="1" dirty="0">
                <a:solidFill>
                  <a:srgbClr val="FFFFFF"/>
                </a:solidFill>
                <a:latin typeface="Arial Narrow" pitchFamily="34" charset="0"/>
              </a:rPr>
              <a:t>lo busca de todo corazón.</a:t>
            </a:r>
          </a:p>
        </p:txBody>
      </p:sp>
    </p:spTree>
    <p:extLst>
      <p:ext uri="{BB962C8B-B14F-4D97-AF65-F5344CB8AC3E}">
        <p14:creationId xmlns:p14="http://schemas.microsoft.com/office/powerpoint/2010/main" val="14050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_tradnl" altLang="es-ES" sz="4400" b="1">
              <a:solidFill>
                <a:srgbClr val="FFFFFF"/>
              </a:solidFill>
              <a:latin typeface="Arial Narrow" pitchFamily="34" charset="0"/>
            </a:endParaRPr>
          </a:p>
          <a:p>
            <a:r>
              <a:rPr lang="es-ES_tradnl" altLang="es-ES" sz="4800" b="1">
                <a:solidFill>
                  <a:srgbClr val="FFFFFF"/>
                </a:solidFill>
                <a:latin typeface="Arial Narrow" pitchFamily="34" charset="0"/>
              </a:rPr>
              <a:t>Tu Palabra me da vida,</a:t>
            </a:r>
          </a:p>
          <a:p>
            <a:r>
              <a:rPr lang="es-ES_tradnl" altLang="es-ES" sz="4800" b="1">
                <a:solidFill>
                  <a:srgbClr val="FFFFFF"/>
                </a:solidFill>
                <a:latin typeface="Arial Narrow" pitchFamily="34" charset="0"/>
              </a:rPr>
              <a:t>Confío en Ti, Señor.</a:t>
            </a:r>
          </a:p>
          <a:p>
            <a:r>
              <a:rPr lang="es-ES_tradnl" altLang="es-ES" sz="4800" b="1">
                <a:solidFill>
                  <a:srgbClr val="FFFFFF"/>
                </a:solidFill>
                <a:latin typeface="Arial Narrow" pitchFamily="34" charset="0"/>
              </a:rPr>
              <a:t>Tu Palabra es eterna,</a:t>
            </a:r>
          </a:p>
          <a:p>
            <a:r>
              <a:rPr lang="es-ES_tradnl" altLang="es-ES" sz="4800" b="1">
                <a:solidFill>
                  <a:srgbClr val="FFFFFF"/>
                </a:solidFill>
                <a:latin typeface="Arial Narrow" pitchFamily="34" charset="0"/>
              </a:rPr>
              <a:t>En ella esperaré.</a:t>
            </a:r>
          </a:p>
        </p:txBody>
      </p:sp>
    </p:spTree>
    <p:extLst>
      <p:ext uri="{BB962C8B-B14F-4D97-AF65-F5344CB8AC3E}">
        <p14:creationId xmlns:p14="http://schemas.microsoft.com/office/powerpoint/2010/main" val="27137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047antest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332656"/>
            <a:ext cx="2915816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ES" sz="5400" dirty="0" smtClean="0">
                <a:solidFill>
                  <a:schemeClr val="bg1"/>
                </a:solidFill>
                <a:latin typeface="Tahoma" pitchFamily="34" charset="0"/>
              </a:rPr>
              <a:t>Judíos a Moisés:</a:t>
            </a:r>
          </a:p>
          <a:p>
            <a:endParaRPr lang="es-ES" altLang="es-ES" sz="5400" dirty="0" smtClean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s-ES" altLang="es-ES" sz="6000" b="1" dirty="0" smtClean="0">
                <a:solidFill>
                  <a:schemeClr val="bg1"/>
                </a:solidFill>
                <a:latin typeface="Tahoma" pitchFamily="34" charset="0"/>
              </a:rPr>
              <a:t>“</a:t>
            </a:r>
            <a:r>
              <a:rPr lang="es-ES" altLang="es-ES" sz="6000" i="1" dirty="0" smtClean="0">
                <a:solidFill>
                  <a:schemeClr val="bg1"/>
                </a:solidFill>
                <a:latin typeface="Tahoma" pitchFamily="34" charset="0"/>
              </a:rPr>
              <a:t>Danos </a:t>
            </a:r>
            <a:r>
              <a:rPr lang="es-ES" altLang="es-ES" sz="6000" i="1" dirty="0">
                <a:solidFill>
                  <a:schemeClr val="bg1"/>
                </a:solidFill>
                <a:latin typeface="Tahoma" pitchFamily="34" charset="0"/>
              </a:rPr>
              <a:t>agua de </a:t>
            </a:r>
            <a:r>
              <a:rPr lang="es-ES" altLang="es-ES" sz="6000" i="1" dirty="0" smtClean="0">
                <a:solidFill>
                  <a:schemeClr val="bg1"/>
                </a:solidFill>
                <a:latin typeface="Tahoma" pitchFamily="34" charset="0"/>
              </a:rPr>
              <a:t>beber</a:t>
            </a:r>
            <a:r>
              <a:rPr lang="es-ES" altLang="es-ES" sz="6000" b="1" dirty="0" smtClean="0">
                <a:solidFill>
                  <a:schemeClr val="bg1"/>
                </a:solidFill>
                <a:latin typeface="Tahoma" pitchFamily="34" charset="0"/>
              </a:rPr>
              <a:t>”</a:t>
            </a:r>
          </a:p>
          <a:p>
            <a:r>
              <a:rPr lang="es-ES" altLang="es-ES" sz="3200" dirty="0" smtClean="0">
                <a:solidFill>
                  <a:schemeClr val="bg1"/>
                </a:solidFill>
                <a:latin typeface="Tahoma" pitchFamily="34" charset="0"/>
              </a:rPr>
              <a:t>(Ex 17,3-7)</a:t>
            </a:r>
            <a:endParaRPr lang="es-ES" altLang="es-ES" sz="32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Imagen" descr="Imag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2 CuadroTexto"/>
          <p:cNvSpPr txBox="1">
            <a:spLocks noChangeArrowheads="1"/>
          </p:cNvSpPr>
          <p:nvPr/>
        </p:nvSpPr>
        <p:spPr bwMode="auto">
          <a:xfrm>
            <a:off x="822325" y="404813"/>
            <a:ext cx="307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800" dirty="0">
                <a:solidFill>
                  <a:srgbClr val="FFD889"/>
                </a:solidFill>
                <a:latin typeface="High Tower Text" pitchFamily="18" charset="0"/>
              </a:rPr>
              <a:t>Primera Lectura</a:t>
            </a:r>
          </a:p>
        </p:txBody>
      </p:sp>
      <p:sp>
        <p:nvSpPr>
          <p:cNvPr id="19460" name="5 CuadroTexto"/>
          <p:cNvSpPr txBox="1">
            <a:spLocks noChangeArrowheads="1"/>
          </p:cNvSpPr>
          <p:nvPr/>
        </p:nvSpPr>
        <p:spPr bwMode="auto">
          <a:xfrm>
            <a:off x="4071938" y="666750"/>
            <a:ext cx="477678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3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 Pero el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pueblo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, torturado por la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sed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,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protestó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 contra Moisés. </a:t>
            </a:r>
          </a:p>
          <a:p>
            <a:pPr algn="ctr" eaLnBrk="1" hangingPunct="1"/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4 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Moisés pidió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auxilio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 al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Señor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. </a:t>
            </a:r>
          </a:p>
          <a:p>
            <a:pPr algn="ctr" eaLnBrk="1" hangingPunct="1"/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5 El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Señor respondió 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a Moisés: </a:t>
            </a:r>
          </a:p>
          <a:p>
            <a:pPr algn="ctr" eaLnBrk="1" hangingPunct="1"/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«Ve, 6 porque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yo estaré delante de ti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, </a:t>
            </a:r>
          </a:p>
          <a:p>
            <a:pPr algn="ctr" eaLnBrk="1" hangingPunct="1"/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allá sobre la roca, en Horeb. </a:t>
            </a:r>
          </a:p>
          <a:p>
            <a:pPr algn="ctr" eaLnBrk="1" hangingPunct="1"/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Tú golpearás la roca, y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de ella brotará agua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 para que beba el pueblo».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Así </a:t>
            </a:r>
          </a:p>
          <a:p>
            <a:pPr algn="ctr" eaLnBrk="1" hangingPunct="1"/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lo hizo Moisés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, a la vista de los ancianos de Israel. 7 Aquel lugar recibió el nombre de </a:t>
            </a:r>
            <a:r>
              <a:rPr lang="es-AR" altLang="es-ES" sz="2100" dirty="0" err="1">
                <a:solidFill>
                  <a:schemeClr val="bg1"/>
                </a:solidFill>
                <a:latin typeface="High Tower Text" pitchFamily="18" charset="0"/>
              </a:rPr>
              <a:t>Masá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 –que significa «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Provocación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»– y de </a:t>
            </a:r>
            <a:r>
              <a:rPr lang="es-AR" altLang="es-ES" sz="2100" dirty="0" err="1">
                <a:solidFill>
                  <a:schemeClr val="bg1"/>
                </a:solidFill>
                <a:latin typeface="High Tower Text" pitchFamily="18" charset="0"/>
              </a:rPr>
              <a:t>Meribá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 –que significa «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Querella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»– </a:t>
            </a:r>
          </a:p>
          <a:p>
            <a:pPr algn="ctr" eaLnBrk="1" hangingPunct="1"/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a causa de la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acusación de los israelitas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,</a:t>
            </a:r>
          </a:p>
          <a:p>
            <a:pPr algn="ctr" eaLnBrk="1" hangingPunct="1"/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 y porque ellos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provocaron </a:t>
            </a:r>
            <a:r>
              <a:rPr lang="es-AR" altLang="es-ES" sz="2100" dirty="0">
                <a:solidFill>
                  <a:srgbClr val="FFDA8F"/>
                </a:solidFill>
                <a:latin typeface="High Tower Text" pitchFamily="18" charset="0"/>
              </a:rPr>
              <a:t>al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Señor</a:t>
            </a:r>
            <a:r>
              <a:rPr lang="es-AR" altLang="es-ES" sz="2100" dirty="0">
                <a:solidFill>
                  <a:srgbClr val="FFD889"/>
                </a:solidFill>
                <a:latin typeface="High Tower Text" pitchFamily="18" charset="0"/>
              </a:rPr>
              <a:t>, diciendo: </a:t>
            </a:r>
            <a:r>
              <a:rPr lang="es-AR" altLang="es-ES" sz="2100" dirty="0">
                <a:solidFill>
                  <a:schemeClr val="bg1"/>
                </a:solidFill>
                <a:latin typeface="High Tower Text" pitchFamily="18" charset="0"/>
              </a:rPr>
              <a:t>«¿El Señor está realmente entre nosotros, o no?».</a:t>
            </a:r>
          </a:p>
        </p:txBody>
      </p:sp>
      <p:sp>
        <p:nvSpPr>
          <p:cNvPr id="19461" name="6 CuadroTexto"/>
          <p:cNvSpPr txBox="1">
            <a:spLocks noChangeArrowheads="1"/>
          </p:cNvSpPr>
          <p:nvPr/>
        </p:nvSpPr>
        <p:spPr bwMode="auto">
          <a:xfrm>
            <a:off x="822325" y="923925"/>
            <a:ext cx="292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>
                <a:solidFill>
                  <a:srgbClr val="FFDA8F"/>
                </a:solidFill>
                <a:latin typeface="High Tower Text" pitchFamily="18" charset="0"/>
              </a:rPr>
              <a:t>Éxodo 17</a:t>
            </a:r>
            <a:endParaRPr lang="es-AR" altLang="es-ES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19462" name="9 Imagen" descr="grueso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00188"/>
            <a:ext cx="32400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072063" y="5929313"/>
            <a:ext cx="3143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>
                <a:solidFill>
                  <a:srgbClr val="FFD889"/>
                </a:solidFill>
                <a:latin typeface="High Tower Text" pitchFamily="18" charset="0"/>
              </a:rPr>
              <a:t>Palabra de Dios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71500" y="5929313"/>
            <a:ext cx="3500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AR" altLang="es-ES" sz="2200">
                <a:solidFill>
                  <a:srgbClr val="FFD889"/>
                </a:solidFill>
                <a:latin typeface="High Tower Text" pitchFamily="18" charset="0"/>
              </a:rPr>
              <a:t>Te alabamos, Señor</a:t>
            </a:r>
          </a:p>
        </p:txBody>
      </p:sp>
      <p:pic>
        <p:nvPicPr>
          <p:cNvPr id="19465" name="Picture 10" descr="C:\Mis Documentos\Image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579563"/>
            <a:ext cx="30607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:\Mis Documentos\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525"/>
            <a:ext cx="91551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C:\Mis Documentos\PXizpOnXz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5732463"/>
            <a:ext cx="41767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C:\Mis Documentos\Si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534988"/>
            <a:ext cx="66960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C:\Mis Documentos\R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620713"/>
            <a:ext cx="648176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99697"/>
      </p:ext>
    </p:extLst>
  </p:cSld>
  <p:clrMapOvr>
    <a:masterClrMapping/>
  </p:clrMapOvr>
  <p:transition spd="slow">
    <p:dissolve/>
    <p:sndAc>
      <p:stSnd loop="1">
        <p:snd r:embed="rId2" name="sound001 (317)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 3A Cuar SS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3A Cuar SS</Template>
  <TotalTime>159</TotalTime>
  <Words>2176</Words>
  <Application>Microsoft Office PowerPoint</Application>
  <PresentationFormat>Presentación en pantalla (4:3)</PresentationFormat>
  <Paragraphs>294</Paragraphs>
  <Slides>47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Dom 3A Cuar 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16</cp:revision>
  <dcterms:created xsi:type="dcterms:W3CDTF">2014-03-15T22:49:42Z</dcterms:created>
  <dcterms:modified xsi:type="dcterms:W3CDTF">2014-03-18T14:59:33Z</dcterms:modified>
</cp:coreProperties>
</file>