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  <p:sldMasterId id="2147483815" r:id="rId4"/>
    <p:sldMasterId id="2147483827" r:id="rId5"/>
    <p:sldMasterId id="2147483839" r:id="rId6"/>
  </p:sldMasterIdLst>
  <p:notesMasterIdLst>
    <p:notesMasterId r:id="rId23"/>
  </p:notesMasterIdLst>
  <p:sldIdLst>
    <p:sldId id="308" r:id="rId7"/>
    <p:sldId id="293" r:id="rId8"/>
    <p:sldId id="294" r:id="rId9"/>
    <p:sldId id="297" r:id="rId10"/>
    <p:sldId id="295" r:id="rId11"/>
    <p:sldId id="296" r:id="rId12"/>
    <p:sldId id="301" r:id="rId13"/>
    <p:sldId id="300" r:id="rId14"/>
    <p:sldId id="302" r:id="rId15"/>
    <p:sldId id="304" r:id="rId16"/>
    <p:sldId id="307" r:id="rId17"/>
    <p:sldId id="305" r:id="rId18"/>
    <p:sldId id="303" r:id="rId19"/>
    <p:sldId id="298" r:id="rId20"/>
    <p:sldId id="288" r:id="rId21"/>
    <p:sldId id="289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66FF"/>
    <a:srgbClr val="00FF00"/>
    <a:srgbClr val="FF66FF"/>
    <a:srgbClr val="180C00"/>
    <a:srgbClr val="3E171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63" autoAdjust="0"/>
  </p:normalViewPr>
  <p:slideViewPr>
    <p:cSldViewPr>
      <p:cViewPr>
        <p:scale>
          <a:sx n="71" d="100"/>
          <a:sy n="71" d="100"/>
        </p:scale>
        <p:origin x="-778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9DFD68-F37D-45B9-B2AC-AEAEBC9468F5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EC1ECC-6EE9-477B-B2EA-AE578BF3DD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371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EC1ECC-6EE9-477B-B2EA-AE578BF3DD1D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06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C9053F-9C6F-4166-AD2C-8BF29E379565}" type="slidenum">
              <a:rPr lang="es-ES">
                <a:solidFill>
                  <a:prstClr val="black"/>
                </a:solidFill>
              </a:rPr>
              <a:pPr eaLnBrk="1" hangingPunct="1"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E355-8EED-49A1-90D2-A45AEB4E00B6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CE8D-4D25-44BD-93F3-42F7CAE6FE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737714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BA54-CB3A-4BA1-8445-355B82FE615C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D70F-7567-404B-AF53-5DF93CA5BE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538098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4F4D-447A-4C74-A417-793A0548FF19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B2FC8-F5F7-4BA3-A6AB-359270BF51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741551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3E9A-1137-45DC-8FDC-E4B1EFD34700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4433-AC2E-4474-A3D6-DE1158FBBC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06076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34C6-D7F6-465D-AA1D-97E7571C92DC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93F7-8B8C-4E1F-9EC2-1880DA00B6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162115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F6B8-3CFB-40B1-A52A-1C4C1593B62F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253B-C86B-4BF4-96BC-2D355668A0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709128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3A44-594C-4A48-B6B0-9CD5770B6596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134E-952B-4E19-87E4-31D0F65C37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1236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5B55D-9156-4148-AEBC-A2C2420FAD0D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FD40-1808-4AA7-8A7D-792FE2E2CF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011132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748C-D72E-47B3-B47D-C674019519BA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BB1F-48B4-4777-99C0-1CC4442373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64487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C1CA-4287-43C1-AEAA-CEB5CED05908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4B7F-E91E-4F4F-B8D9-39F87B9394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30150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4555-C0C2-49EA-B4FB-AEDDC99F6D11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D724-95D9-454C-B8A2-79AD77DE4A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067571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1723-7083-4FF3-9024-870CF83CFDF1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9C69-EBF9-4812-95F5-6C5B59029F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371744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FDDB6-BF82-4014-A96D-D6E650C7F55E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7D5B-F88D-41C5-A7FE-B1574F3ACB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781183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1E5D-B3D5-49DB-8275-1133E631593C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7007-FB33-46BF-8FD4-C90BBAFAC0A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815879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F771-5FB0-4EB1-9B9C-C0D5018CBD13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D71B-85C3-47BB-888F-2B7A2971E6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366127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2EB3-7779-4F35-9D67-603BFA74DCE0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7056-F72B-4AD3-8DDE-0C24AEF323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425855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77B1-68CC-4DEC-A5FB-BCDC54A37111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97C1-D237-4646-B954-495234C1A5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967879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BE36-5D44-4774-8085-F6CE795A6604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C203-DFCF-4CA9-BFCF-ADFE8C8CA2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908468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C644-7B27-4B20-984F-FC5028483D43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91F6-3DCA-4F68-A03C-A3005E43E2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49806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0370-4432-4297-890A-2CBEBBB3871B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CA25-2B42-4FE7-B061-8134A4BAC4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632717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AB01-EB0E-4506-AABC-F7E71A2E883E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15BD-3222-4D9A-A0E3-43D7A14120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20577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3B7A-876C-4F64-968C-3818ADCF3467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DE7D-241E-45FC-828C-B5063D1D9C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85948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4B6A-6BDB-4420-AFA2-A7B3FBA9F3B9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A083-CF37-459B-8E15-8A858C4DBA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54006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FBBA-DB8C-497D-A83E-568AEF28A485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AB32-EE28-4D51-A0B7-513B7FA5AF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039886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74DE-9944-4DA4-A723-CD7C65856BFE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E446-F723-4FF3-9F54-6C4E7A7E79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977835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C303-EDE7-4506-91FE-3C58E87F5224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A286-AB93-4C4B-BCAB-3BF2C081F7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661181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BF6B-5654-4CCE-8B06-3BC6CB70CB64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6329-66A7-48E0-997F-6AFF59D089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748537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E29D-0F8E-4CB9-90CA-FBB27F162B3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D33D-33D9-4229-99AC-E2715A908EB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73461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95CC-D6B4-4712-84B4-63864D31E9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64B3-F37E-4173-8BF4-BDD7544AA1F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059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5017-18B5-4A8F-84CA-CFCA3EB4D04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064D-FF3C-42AE-8FD6-C1E03E8CC3D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13987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FE32-8784-438B-9BEE-4D6B653680B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552F-E22A-44A7-B86D-A5D3BE0AF94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28394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E801-F62B-4C4D-870D-70EF60DA56F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91EF-C52D-4D40-9DA4-3326F5FC75E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256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024C-8082-49B3-85E0-C01FB269B25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C60C-693D-4B16-87AD-1DD241AD7DF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91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12BE-20EA-4E9F-A5B4-F480423642BB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EAC0-39FD-4435-BFC3-EF982402B6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172117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3818-E76D-4B71-9940-1A6A52EEFC4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2F7C-D6C8-451B-A1E9-6DD0A00BD41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6658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A86A-577D-4E7D-AE4E-2B2BABE6E35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754E-B402-4DFC-A10D-F4D5B6630AF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6981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0017-2E57-4ECB-8C94-E86EB1DADB7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3B3A-51FA-4F42-AD9A-7030DD5B8B3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04709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D06B-3336-4F80-B0F1-CEA0BCDEBA1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F206-317C-449C-8859-45A2652C87B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3161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CBE2-7FE0-4817-9A32-04601EC5D5B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508B-9649-4B2F-9610-55A62330076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23180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3F37-5588-44DE-8285-7B315B4B02D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D8FA-14C6-4654-A4A8-2A1B3EE41C0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51102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1AB3-8536-4FAE-B2ED-7D18F5E2F62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DF71-5BA9-4269-8DC9-C42274847B6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95522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1CD2-A636-4FFB-AB19-2F59349C7C8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81EC-F3E5-47BB-A3D4-D2CE618AFD5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1277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7288-8880-47A2-8435-00D83DD9961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AAB8-5E87-4FEF-86AC-A919EAE8096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15786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3852-DCBB-4BAE-8B4A-6B907D00217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4E56-3F75-47C6-B029-F729E514C1E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5767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EB97-7C9A-4C00-8BBA-F6A855ADEA82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63E2-CFA5-4917-8C09-DC7E4B9186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55981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B039-B830-4593-99F7-1D4C4054EF8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F8B-9C03-4BC8-8DE2-F2FDAFB0539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18494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553E-6B6C-444E-8B69-F0AEFEF40CE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5259-4918-475B-A962-86DEFDB4681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59285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D85A-478F-4568-9E88-A7A7341FA1E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803B-7432-4DD7-A33A-387965B40CD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2211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732D-A750-4674-914C-5F63418502A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AB67-CDEE-420B-ACBE-AE07BED8CBB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93469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6C03-C471-4558-94E4-E91E76B679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0452-4366-4C3C-840F-A985BA86D42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93942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EA10-C977-4581-8CEC-076A4AC5B4F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1890-25F4-4D01-AD70-486F54DA655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30411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E9D0-53CE-4B8E-8E29-839BB0D429B7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DFC5-2777-4E94-831D-F6849F2333DE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81"/>
      </p:ext>
    </p:extLst>
  </p:cSld>
  <p:clrMapOvr>
    <a:masterClrMapping/>
  </p:clrMapOvr>
  <p:transition spd="slow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F219-172E-4049-9B7D-DD99E2675BB7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AB8C-5029-4C27-923B-5AED924A1BD1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77126"/>
      </p:ext>
    </p:extLst>
  </p:cSld>
  <p:clrMapOvr>
    <a:masterClrMapping/>
  </p:clrMapOvr>
  <p:transition spd="slow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46F1-6999-49CC-93F3-E72ADAF3D942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246D-FA8E-472B-9390-FD6703A5CB1D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56310"/>
      </p:ext>
    </p:extLst>
  </p:cSld>
  <p:clrMapOvr>
    <a:masterClrMapping/>
  </p:clrMapOvr>
  <p:transition spd="slow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EBAD-4091-43B3-B75A-5DAE7B1A2E29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B2E6-476C-40F8-96E4-19770D651FC3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2797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E267-9898-43E2-B1A9-DCB7E0FF9E25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8169-3E7D-492B-9BBC-736DF4EAB8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436899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CF60-2F4E-4C80-903B-BB2B279F403C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2FBE-E51A-4CC8-BAEA-F44BA6474493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22406"/>
      </p:ext>
    </p:extLst>
  </p:cSld>
  <p:clrMapOvr>
    <a:masterClrMapping/>
  </p:clrMapOvr>
  <p:transition spd="slow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D650-3A5C-4CDA-BE04-93502A1A49C1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4EED-8524-4EF5-A843-5BBCEAEEF9AD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96429"/>
      </p:ext>
    </p:extLst>
  </p:cSld>
  <p:clrMapOvr>
    <a:masterClrMapping/>
  </p:clrMapOvr>
  <p:transition spd="slow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3A5B-1E63-4E32-9C66-FEA0DDCD4C1C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85081-6120-4445-BB4B-4514C50A8B15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78028"/>
      </p:ext>
    </p:extLst>
  </p:cSld>
  <p:clrMapOvr>
    <a:masterClrMapping/>
  </p:clrMapOvr>
  <p:transition spd="slow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AFD5-20F4-433D-AB0C-2CD7197A8CC2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569B-6DF4-4B27-9D96-A2F564860FE3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49830"/>
      </p:ext>
    </p:extLst>
  </p:cSld>
  <p:clrMapOvr>
    <a:masterClrMapping/>
  </p:clrMapOvr>
  <p:transition spd="slow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94570-DA15-4D1B-9534-3B13C7A32D3A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4493-1067-413B-823D-5F12B5BDF1D0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91091"/>
      </p:ext>
    </p:extLst>
  </p:cSld>
  <p:clrMapOvr>
    <a:masterClrMapping/>
  </p:clrMapOvr>
  <p:transition spd="slow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750D-9AA4-4465-AE69-96B20AF52A72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0877-BE48-44C8-BECC-B263E62247B0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1663"/>
      </p:ext>
    </p:extLst>
  </p:cSld>
  <p:clrMapOvr>
    <a:masterClrMapping/>
  </p:clrMapOvr>
  <p:transition spd="slow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0A2B-FAD6-4131-B444-6FEA8116977C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A032-9153-4769-9148-1E7B9CB3B87E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086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6482F-8E12-447D-8451-06069537F3B5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3E46-4B42-4A37-B276-EEA37BAA42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20776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C4F8-31C5-4D7D-B2A5-7C26CD22B3AD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42EB-1461-4A97-B336-9E7D6E0A98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00173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E80A-6C92-4A7C-8EA5-65DF183B06C1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150C-9685-4B87-973B-5672CBB0E9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23021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3E902A4-70BE-4C8A-9C4D-25D8B7C7EFB6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8214487-E675-4B10-8D13-D966C18CAB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59" r:id="rId2"/>
    <p:sldLayoutId id="214748378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90" r:id="rId9"/>
    <p:sldLayoutId id="2147483765" r:id="rId10"/>
    <p:sldLayoutId id="2147483766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C459F3D-DB77-493A-9148-B97E82642C47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DC51DA5-C1B3-448F-AEC2-1B79F236E3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67" r:id="rId2"/>
    <p:sldLayoutId id="2147483792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93" r:id="rId9"/>
    <p:sldLayoutId id="2147483773" r:id="rId10"/>
    <p:sldLayoutId id="21474837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31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2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2D781B-3139-40E4-BB28-4A259DA02E94}" type="datetimeFigureOut">
              <a:rPr lang="es-ES"/>
              <a:pPr>
                <a:defRPr/>
              </a:pPr>
              <a:t>23/08/2014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E789FF-7A3B-4D83-9CA6-CD5900F39F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94" r:id="rId9"/>
    <p:sldLayoutId id="2147483783" r:id="rId10"/>
    <p:sldLayoutId id="21474837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0CE62-FFA3-4919-9923-97864DEE677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ECD1DA-43AE-4BAD-AF4E-201604ACA0B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7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75CB6-23DD-4352-9C7B-CABE6E93918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2C8FBB-D2BA-4199-A407-34D524538CD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6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49E97-ABF4-4BDC-84E5-7B895C2B35CA}" type="datetimeFigureOut">
              <a:rPr lang="es-ES_tradnl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23/08/2014</a:t>
            </a:fld>
            <a:endParaRPr lang="es-ES_tradnl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BC58F9-F1EE-40AF-8EE7-7324BCF57277}" type="slidenum">
              <a:rPr lang="es-ES_tradnl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bezerrademenezes.com/pt/images/stories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250"/>
            <a:ext cx="9133075" cy="68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33400" y="4749502"/>
            <a:ext cx="8001000" cy="184785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11560" y="4751089"/>
            <a:ext cx="7772400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La escena es bastante conocida. </a:t>
            </a:r>
          </a:p>
          <a:p>
            <a:pPr algn="ctr">
              <a:defRPr/>
            </a:pPr>
            <a:r>
              <a:rPr lang="es-ES_tradnl" dirty="0"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Sucedió en las cercanías de </a:t>
            </a:r>
            <a:r>
              <a:rPr lang="es-ES_tradnl" dirty="0" err="1"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Cesarea</a:t>
            </a:r>
            <a:r>
              <a:rPr lang="es-ES_tradnl" dirty="0"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 de Filipo.</a:t>
            </a:r>
          </a:p>
          <a:p>
            <a:pPr algn="ctr">
              <a:defRPr/>
            </a:pPr>
            <a:r>
              <a:rPr lang="es-ES_tradnl" dirty="0"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 Los discípulos llevan ya un tiempo acompañando a Jesús. </a:t>
            </a:r>
          </a:p>
          <a:p>
            <a:pPr algn="ctr">
              <a:defRPr/>
            </a:pPr>
            <a:r>
              <a:rPr lang="es-ES_tradnl" dirty="0"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Jesús quiere saber qué idea se hacen de él…</a:t>
            </a:r>
          </a:p>
          <a:p>
            <a:pPr algn="ctr">
              <a:defRPr/>
            </a:pPr>
            <a:r>
              <a:rPr lang="es-ES_tradnl" dirty="0"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Pero la pregunta también es </a:t>
            </a:r>
            <a:r>
              <a:rPr lang="es-ES_tradnl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"/>
                <a:cs typeface="Arial"/>
              </a:rPr>
              <a:t>«</a:t>
            </a:r>
            <a:r>
              <a:rPr lang="es-ES_tradnl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para ti</a:t>
            </a:r>
            <a:r>
              <a:rPr lang="es-ES_tradnl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"/>
                <a:cs typeface="Arial"/>
              </a:rPr>
              <a:t>»</a:t>
            </a:r>
            <a:r>
              <a:rPr lang="es-ES_tradnl" dirty="0"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. </a:t>
            </a:r>
          </a:p>
          <a:p>
            <a:pPr algn="ctr">
              <a:defRPr/>
            </a:pPr>
            <a:r>
              <a:rPr lang="es-ES_tradnl" sz="2400" i="1" dirty="0">
                <a:solidFill>
                  <a:srgbClr val="0066FF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“Vosotros, ¿quién decís que soy yo?”</a:t>
            </a:r>
            <a:r>
              <a:rPr lang="es-ES_tradnl" sz="2400" dirty="0">
                <a:solidFill>
                  <a:srgbClr val="0066FF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Arial Black" pitchFamily="34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148414"/>
      </p:ext>
    </p:ext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2627784" y="548680"/>
            <a:ext cx="3888432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chemeClr val="bg2">
                    <a:lumMod val="1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DE PEDRO AL PAPA</a:t>
            </a:r>
            <a:endParaRPr lang="es-ES" sz="2400" b="1" dirty="0">
              <a:solidFill>
                <a:schemeClr val="bg2">
                  <a:lumMod val="1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arco"/>
          <p:cNvSpPr/>
          <p:nvPr/>
        </p:nvSpPr>
        <p:spPr>
          <a:xfrm>
            <a:off x="-30163" y="0"/>
            <a:ext cx="9174163" cy="6858000"/>
          </a:xfrm>
          <a:prstGeom prst="frame">
            <a:avLst>
              <a:gd name="adj1" fmla="val 194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4" name="Picture 10" descr="http://cde.peru.com/ima/0/0/7/9/4/794905/611x458/papa-francis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1" y="1268760"/>
            <a:ext cx="3888070" cy="2916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"/>
          <p:cNvSpPr>
            <a:spLocks noChangeArrowheads="1"/>
          </p:cNvSpPr>
          <p:nvPr/>
        </p:nvSpPr>
        <p:spPr bwMode="auto">
          <a:xfrm rot="10800000" flipV="1">
            <a:off x="4427983" y="1345187"/>
            <a:ext cx="4178050" cy="1579757"/>
          </a:xfrm>
          <a:prstGeom prst="wedgeRoundRectCallout">
            <a:avLst>
              <a:gd name="adj1" fmla="val 77792"/>
              <a:gd name="adj2" fmla="val -6808"/>
              <a:gd name="adj3" fmla="val 16667"/>
            </a:avLst>
          </a:prstGeom>
          <a:noFill/>
          <a:ln w="9525" algn="in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13542" y="152348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La justicia se defiende con la razón y no con las armas. No se pierde nada con la paz y puede perderse todo con la guerra guerra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36" name="Picture 12" descr="http://www.esglesiabarcelona.cat/repository/agmosweb/1/files/3317-536a0882b93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4536504" cy="2865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"/>
          <p:cNvSpPr>
            <a:spLocks noChangeArrowheads="1"/>
          </p:cNvSpPr>
          <p:nvPr/>
        </p:nvSpPr>
        <p:spPr bwMode="auto">
          <a:xfrm rot="10800000" flipV="1">
            <a:off x="4995790" y="3284984"/>
            <a:ext cx="3762516" cy="2592288"/>
          </a:xfrm>
          <a:prstGeom prst="wedgeRoundRectCallout">
            <a:avLst>
              <a:gd name="adj1" fmla="val 84941"/>
              <a:gd name="adj2" fmla="val 35332"/>
              <a:gd name="adj3" fmla="val 16667"/>
            </a:avLst>
          </a:prstGeom>
          <a:noFill/>
          <a:ln w="9525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219585" y="3457453"/>
            <a:ext cx="3457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00FF"/>
                </a:solidFill>
              </a:rPr>
              <a:t>«</a:t>
            </a:r>
            <a:r>
              <a:rPr lang="es-ES" i="1" dirty="0">
                <a:solidFill>
                  <a:srgbClr val="0000FF"/>
                </a:solidFill>
              </a:rPr>
              <a:t>Evangelizar</a:t>
            </a:r>
            <a:r>
              <a:rPr lang="es-ES" dirty="0">
                <a:solidFill>
                  <a:srgbClr val="0000FF"/>
                </a:solidFill>
              </a:rPr>
              <a:t> constituye la dicha y vocación propia de </a:t>
            </a:r>
            <a:r>
              <a:rPr lang="es-ES" i="1" dirty="0">
                <a:solidFill>
                  <a:srgbClr val="0000FF"/>
                </a:solidFill>
              </a:rPr>
              <a:t>la Iglesia</a:t>
            </a:r>
            <a:r>
              <a:rPr lang="es-ES" dirty="0">
                <a:solidFill>
                  <a:srgbClr val="0000FF"/>
                </a:solidFill>
              </a:rPr>
              <a:t>, su identidad más profunda. Ella </a:t>
            </a:r>
            <a:r>
              <a:rPr lang="es-ES" i="1" dirty="0">
                <a:solidFill>
                  <a:srgbClr val="0000FF"/>
                </a:solidFill>
              </a:rPr>
              <a:t>existe para evangelizar</a:t>
            </a:r>
            <a:r>
              <a:rPr lang="es-ES" dirty="0" smtClean="0">
                <a:solidFill>
                  <a:srgbClr val="0000FF"/>
                </a:solidFill>
              </a:rPr>
              <a:t>»</a:t>
            </a:r>
          </a:p>
          <a:p>
            <a:pPr algn="just"/>
            <a:endParaRPr lang="es-ES" dirty="0">
              <a:solidFill>
                <a:srgbClr val="0000FF"/>
              </a:solidFill>
            </a:endParaRPr>
          </a:p>
          <a:p>
            <a:pPr algn="just"/>
            <a:r>
              <a:rPr lang="es-ES" dirty="0" smtClean="0"/>
              <a:t>[Su testamento]: </a:t>
            </a:r>
            <a:r>
              <a:rPr lang="es-ES" dirty="0" smtClean="0">
                <a:solidFill>
                  <a:srgbClr val="0000FF"/>
                </a:solidFill>
              </a:rPr>
              <a:t>“Haz que mi fe sea plena, libre, fuerte, </a:t>
            </a:r>
            <a:r>
              <a:rPr lang="es-ES" dirty="0">
                <a:solidFill>
                  <a:srgbClr val="0000FF"/>
                </a:solidFill>
              </a:rPr>
              <a:t>alegre</a:t>
            </a:r>
            <a:r>
              <a:rPr lang="es-ES" dirty="0" smtClean="0">
                <a:solidFill>
                  <a:srgbClr val="0000FF"/>
                </a:solidFill>
              </a:rPr>
              <a:t>, activa…”</a:t>
            </a:r>
          </a:p>
          <a:p>
            <a:pPr algn="just"/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18914"/>
      </p:ext>
    </p:extLst>
  </p:cSld>
  <p:clrMapOvr>
    <a:masterClrMapping/>
  </p:clrMapOvr>
  <p:transition spd="slow" advTm="1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Users\Administrador\Desktop\domingos\Nueva carpeta\gpii_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49275"/>
            <a:ext cx="4092575" cy="5903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5183272" y="687070"/>
            <a:ext cx="316835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 smtClean="0">
                <a:solidFill>
                  <a:srgbClr val="008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¡No tengáis miedo!</a:t>
            </a:r>
            <a:endParaRPr lang="es-ES" sz="2400" b="1" dirty="0">
              <a:solidFill>
                <a:srgbClr val="008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 rot="10800000" flipV="1">
            <a:off x="4570412" y="3890665"/>
            <a:ext cx="4394073" cy="2448272"/>
          </a:xfrm>
          <a:prstGeom prst="wedgeRoundRectCallout">
            <a:avLst>
              <a:gd name="adj1" fmla="val 88017"/>
              <a:gd name="adj2" fmla="val -30580"/>
              <a:gd name="adj3" fmla="val 1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61910" y="4061971"/>
            <a:ext cx="43025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r>
              <a:rPr lang="es-ES" i="1" dirty="0" smtClean="0"/>
              <a:t>«</a:t>
            </a:r>
            <a:r>
              <a:rPr lang="es-ES" i="1" dirty="0"/>
              <a:t>Tanto los pueblos como las personas individualmente deben disfrutar de una igualdad fundamental. </a:t>
            </a:r>
            <a:endParaRPr lang="es-ES" dirty="0"/>
          </a:p>
          <a:p>
            <a:pPr algn="just"/>
            <a:r>
              <a:rPr lang="es-ES" i="1" dirty="0"/>
              <a:t>El desarrollo debe realizarse en el marco de la solidaridad y de la libertad.</a:t>
            </a:r>
            <a:endParaRPr lang="es-ES" dirty="0"/>
          </a:p>
          <a:p>
            <a:pPr algn="just"/>
            <a:r>
              <a:rPr lang="es-ES" i="1" dirty="0"/>
              <a:t>"</a:t>
            </a:r>
            <a:r>
              <a:rPr lang="es-ES" i="1" dirty="0">
                <a:solidFill>
                  <a:srgbClr val="FF0000"/>
                </a:solidFill>
              </a:rPr>
              <a:t>El desarrollo es el nombre nuevo de la paz</a:t>
            </a:r>
            <a:r>
              <a:rPr lang="es-ES" i="1" dirty="0" smtClean="0"/>
              <a:t>"»</a:t>
            </a:r>
            <a:endParaRPr lang="es-ES" dirty="0"/>
          </a:p>
        </p:txBody>
      </p:sp>
      <p:sp>
        <p:nvSpPr>
          <p:cNvPr id="11" name="10 Marco"/>
          <p:cNvSpPr/>
          <p:nvPr/>
        </p:nvSpPr>
        <p:spPr>
          <a:xfrm>
            <a:off x="-30163" y="0"/>
            <a:ext cx="9282113" cy="6858000"/>
          </a:xfrm>
          <a:prstGeom prst="frame">
            <a:avLst>
              <a:gd name="adj1" fmla="val 194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12173"/>
      </p:ext>
    </p:extLst>
  </p:cSld>
  <p:clrMapOvr>
    <a:masterClrMapping/>
  </p:clrMapOvr>
  <p:transition spd="slow" advTm="13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Administrador\Desktop\domingos\Nueva carpeta\Pap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916613" cy="612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2195736" y="5089247"/>
            <a:ext cx="6696744" cy="150810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hombre, un creyente, es elegido </a:t>
            </a:r>
            <a:endParaRPr lang="es-ES" sz="23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3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ejercer </a:t>
            </a:r>
            <a:r>
              <a:rPr lang="es-ES" sz="23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 </a:t>
            </a: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sus hermanos </a:t>
            </a:r>
            <a:endParaRPr lang="es-ES" sz="23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3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servicio que supone </a:t>
            </a:r>
            <a:endParaRPr lang="es-ES" sz="23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3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entrega </a:t>
            </a:r>
            <a:r>
              <a:rPr lang="es-ES" sz="23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 vida a una </a:t>
            </a:r>
            <a:r>
              <a:rPr lang="es-ES" sz="23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misión de amor.</a:t>
            </a:r>
            <a:endParaRPr lang="es-ES" sz="23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6" descr="http://lavsdeo.files.wordpress.com/2011/05/escudo-benedicto-xv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5175"/>
            <a:ext cx="21780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o"/>
          <p:cNvSpPr/>
          <p:nvPr/>
        </p:nvSpPr>
        <p:spPr>
          <a:xfrm>
            <a:off x="-30163" y="0"/>
            <a:ext cx="9282113" cy="6858000"/>
          </a:xfrm>
          <a:prstGeom prst="frame">
            <a:avLst>
              <a:gd name="adj1" fmla="val 194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64095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38542"/>
      </p:ext>
    </p:extLst>
  </p:cSld>
  <p:clrMapOvr>
    <a:masterClrMapping/>
  </p:clrMapOvr>
  <p:transition spd="slow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Usuario\Pictures\FONDOS\camino campo 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160338"/>
            <a:ext cx="9151937" cy="71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Usuario\Pictures\PERSONAJES\Papa Franci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71744"/>
            <a:ext cx="7378700" cy="48450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100" name="6 Rectángulo"/>
          <p:cNvSpPr>
            <a:spLocks noChangeArrowheads="1"/>
          </p:cNvSpPr>
          <p:nvPr/>
        </p:nvSpPr>
        <p:spPr bwMode="auto">
          <a:xfrm>
            <a:off x="-7938" y="1196975"/>
            <a:ext cx="8604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dirty="0" smtClean="0">
                <a:solidFill>
                  <a:srgbClr val="FFFFCC"/>
                </a:solidFill>
                <a:latin typeface="Arial Black" pitchFamily="34" charset="0"/>
                <a:cs typeface="+mn-cs"/>
              </a:rPr>
              <a:t>Una advertencia del Papa Francisco: Una Iglesia </a:t>
            </a:r>
          </a:p>
          <a:p>
            <a:pPr algn="ctr"/>
            <a:r>
              <a:rPr lang="es-ES_tradnl" dirty="0" smtClean="0">
                <a:solidFill>
                  <a:srgbClr val="FFFFCC"/>
                </a:solidFill>
                <a:latin typeface="Arial Black" pitchFamily="34" charset="0"/>
              </a:rPr>
              <a:t>en </a:t>
            </a:r>
            <a:r>
              <a:rPr lang="es-ES_tradnl" dirty="0">
                <a:solidFill>
                  <a:srgbClr val="FFFFCC"/>
                </a:solidFill>
                <a:latin typeface="Arial Black" pitchFamily="34" charset="0"/>
              </a:rPr>
              <a:t>una actitud autodefensiva </a:t>
            </a:r>
            <a:r>
              <a:rPr lang="es-ES_tradnl" dirty="0" smtClean="0">
                <a:solidFill>
                  <a:srgbClr val="FFFFCC"/>
                </a:solidFill>
                <a:latin typeface="Arial Black" pitchFamily="34" charset="0"/>
                <a:cs typeface="+mn-cs"/>
              </a:rPr>
              <a:t>corre el riesgo de asfixiarse: </a:t>
            </a:r>
            <a:endParaRPr lang="es-ES" dirty="0" smtClean="0">
              <a:solidFill>
                <a:srgbClr val="FFFFCC"/>
              </a:solidFill>
              <a:cs typeface="+mn-cs"/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250825" y="2571750"/>
            <a:ext cx="4606925" cy="2643188"/>
          </a:xfrm>
          <a:prstGeom prst="wedgeRoundRectCallout">
            <a:avLst>
              <a:gd name="adj1" fmla="val 70478"/>
              <a:gd name="adj2" fmla="val 2687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02" name="10 Rectángulo"/>
          <p:cNvSpPr>
            <a:spLocks noChangeArrowheads="1"/>
          </p:cNvSpPr>
          <p:nvPr/>
        </p:nvSpPr>
        <p:spPr bwMode="auto">
          <a:xfrm>
            <a:off x="-7938" y="2805113"/>
            <a:ext cx="48577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solidFill>
                  <a:srgbClr val="0066FF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Arial Black" pitchFamily="34" charset="0"/>
                <a:cs typeface="+mn-cs"/>
              </a:rPr>
              <a:t>“Cuando la Iglesia se encierra, </a:t>
            </a:r>
          </a:p>
          <a:p>
            <a:pPr algn="ctr">
              <a:defRPr/>
            </a:pPr>
            <a:r>
              <a:rPr lang="es-ES_tradnl" dirty="0">
                <a:solidFill>
                  <a:srgbClr val="0066FF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Arial Black" pitchFamily="34" charset="0"/>
                <a:cs typeface="+mn-cs"/>
              </a:rPr>
              <a:t>se enferma”; </a:t>
            </a:r>
          </a:p>
        </p:txBody>
      </p:sp>
      <p:sp>
        <p:nvSpPr>
          <p:cNvPr id="4103" name="11 Rectángulo"/>
          <p:cNvSpPr>
            <a:spLocks noChangeArrowheads="1"/>
          </p:cNvSpPr>
          <p:nvPr/>
        </p:nvSpPr>
        <p:spPr bwMode="auto">
          <a:xfrm>
            <a:off x="0" y="3433763"/>
            <a:ext cx="4929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ES_tradnl" dirty="0">
              <a:solidFill>
                <a:prstClr val="black"/>
              </a:solidFill>
              <a:effectLst>
                <a:outerShdw blurRad="50800" dist="50800" dir="5400000" algn="ctr" rotWithShape="0">
                  <a:prstClr val="white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es-ES_tradnl" dirty="0">
                <a:solidFill>
                  <a:srgbClr val="0066FF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Arial Black" pitchFamily="34" charset="0"/>
                <a:cs typeface="+mn-cs"/>
              </a:rPr>
              <a:t>“prefiero mil veces </a:t>
            </a:r>
          </a:p>
          <a:p>
            <a:pPr algn="ctr">
              <a:defRPr/>
            </a:pPr>
            <a:r>
              <a:rPr lang="es-ES_tradnl" dirty="0">
                <a:solidFill>
                  <a:srgbClr val="0066FF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Arial Black" pitchFamily="34" charset="0"/>
                <a:cs typeface="+mn-cs"/>
              </a:rPr>
              <a:t>una Iglesia accidentada </a:t>
            </a:r>
          </a:p>
          <a:p>
            <a:pPr algn="ctr">
              <a:defRPr/>
            </a:pPr>
            <a:r>
              <a:rPr lang="es-ES_tradnl" dirty="0">
                <a:solidFill>
                  <a:srgbClr val="0066FF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Arial Black" pitchFamily="34" charset="0"/>
                <a:cs typeface="+mn-cs"/>
              </a:rPr>
              <a:t>a una que esté enferma </a:t>
            </a:r>
          </a:p>
          <a:p>
            <a:pPr algn="ctr">
              <a:defRPr/>
            </a:pPr>
            <a:r>
              <a:rPr lang="es-ES_tradnl" dirty="0">
                <a:solidFill>
                  <a:srgbClr val="0066FF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Arial Black" pitchFamily="34" charset="0"/>
                <a:cs typeface="+mn-cs"/>
              </a:rPr>
              <a:t>por encerrarse en sí misma”.</a:t>
            </a:r>
            <a:endParaRPr lang="es-ES" dirty="0">
              <a:solidFill>
                <a:srgbClr val="0066FF"/>
              </a:solidFill>
              <a:effectLst>
                <a:outerShdw blurRad="50800" dist="50800" dir="5400000" algn="ctr" rotWithShape="0">
                  <a:prstClr val="white"/>
                </a:outerShdw>
              </a:effectLst>
              <a:cs typeface="+mn-cs"/>
            </a:endParaRPr>
          </a:p>
        </p:txBody>
      </p:sp>
      <p:sp>
        <p:nvSpPr>
          <p:cNvPr id="8" name="7 Marco"/>
          <p:cNvSpPr/>
          <p:nvPr/>
        </p:nvSpPr>
        <p:spPr>
          <a:xfrm>
            <a:off x="-30163" y="0"/>
            <a:ext cx="9174163" cy="6858000"/>
          </a:xfrm>
          <a:prstGeom prst="frame">
            <a:avLst>
              <a:gd name="adj1" fmla="val 194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1021"/>
      </p:ext>
    </p:extLst>
  </p:cSld>
  <p:clrMapOvr>
    <a:masterClrMapping/>
  </p:clrMapOvr>
  <p:transition spd="slow" advTm="1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3" presetClass="entr" presetSubtype="32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0" grpId="0" animBg="1"/>
      <p:bldP spid="10" grpId="1" animBg="1"/>
      <p:bldP spid="4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Users\Administrador\Desktop\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6250"/>
            <a:ext cx="7488238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C:\Users\antonia\Desktop\original cop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1 Rectángulo"/>
          <p:cNvSpPr>
            <a:spLocks noChangeArrowheads="1"/>
          </p:cNvSpPr>
          <p:nvPr/>
        </p:nvSpPr>
        <p:spPr bwMode="auto">
          <a:xfrm>
            <a:off x="892175" y="4076700"/>
            <a:ext cx="738028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La Iglesia entera, en medio de un mundo que pretende olvidar toda referencia sobrenatural, </a:t>
            </a:r>
          </a:p>
          <a:p>
            <a:pPr algn="ctr"/>
            <a:r>
              <a:rPr lang="es-ES_tradnl" sz="24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ha de proclamar con humildad y convicción </a:t>
            </a:r>
          </a:p>
          <a:p>
            <a:pPr algn="ctr"/>
            <a:r>
              <a:rPr lang="es-ES_tradnl" sz="24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que Jesús es más que un sabio o un guía.</a:t>
            </a:r>
          </a:p>
          <a:p>
            <a:pPr algn="ctr"/>
            <a:endParaRPr lang="es-ES_tradnl" sz="1200" b="1" dirty="0" smtClean="0">
              <a:solidFill>
                <a:srgbClr val="FFC000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es-ES_tradnl" sz="3200" b="1" dirty="0" smtClean="0">
                <a:solidFill>
                  <a:srgbClr val="FFE38B"/>
                </a:solidFill>
                <a:latin typeface="+mn-lt"/>
                <a:cs typeface="Times New Roman" pitchFamily="18" charset="0"/>
              </a:rPr>
              <a:t>Es el Hijo de Dios. Su verdad</a:t>
            </a:r>
            <a:r>
              <a:rPr lang="es-ES_tradnl" sz="3200" b="1" dirty="0">
                <a:solidFill>
                  <a:srgbClr val="FFE38B"/>
                </a:solidFill>
                <a:latin typeface="+mn-lt"/>
                <a:cs typeface="Times New Roman" pitchFamily="18" charset="0"/>
              </a:rPr>
              <a:t>. </a:t>
            </a:r>
            <a:r>
              <a:rPr lang="es-ES_tradnl" sz="3200" b="1" dirty="0" smtClean="0">
                <a:solidFill>
                  <a:srgbClr val="FFE38B"/>
                </a:solidFill>
                <a:latin typeface="+mn-lt"/>
                <a:cs typeface="Times New Roman" pitchFamily="18" charset="0"/>
              </a:rPr>
              <a:t>La Vida</a:t>
            </a:r>
            <a:r>
              <a:rPr lang="es-ES_tradnl" sz="3200" b="1" dirty="0">
                <a:solidFill>
                  <a:srgbClr val="FFE38B"/>
                </a:solidFill>
                <a:latin typeface="+mn-lt"/>
                <a:cs typeface="Times New Roman" pitchFamily="18" charset="0"/>
              </a:rPr>
              <a:t>.</a:t>
            </a:r>
            <a:endParaRPr lang="es-ES" sz="3200" b="1" dirty="0">
              <a:solidFill>
                <a:srgbClr val="FFE38B"/>
              </a:solidFill>
              <a:latin typeface="+mn-lt"/>
              <a:cs typeface="Times New Roman" pitchFamily="18" charset="0"/>
            </a:endParaRPr>
          </a:p>
          <a:p>
            <a:pPr algn="ctr"/>
            <a:endParaRPr lang="es-ES" sz="3200" b="1" dirty="0" smtClean="0">
              <a:solidFill>
                <a:srgbClr val="FFE38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8763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Usuario\Pictures\FONDOS\fondo multi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829800" cy="745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:\MIS IMÁGENES\LITURGIA\EVANGELIO\quien dicen que soy yo\quien soy yo2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105400" y="-1438"/>
            <a:ext cx="4064794" cy="406479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9" name="8 Rectángulo"/>
          <p:cNvSpPr/>
          <p:nvPr/>
        </p:nvSpPr>
        <p:spPr>
          <a:xfrm>
            <a:off x="225533" y="1178039"/>
            <a:ext cx="4879867" cy="17543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>
              <a:defRPr/>
            </a:pP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Pero déjalo, </a:t>
            </a:r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para ti,</a:t>
            </a:r>
          </a:p>
          <a:p>
            <a:pPr>
              <a:defRPr/>
            </a:pP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¿quién es Jesús </a:t>
            </a:r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para ti?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E:\Pictures\BOSQUES CAMINOS\peregrinos 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62000" y="4724400"/>
            <a:ext cx="76962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No basta que lo llamemos “Mesías/Cristo”. Hemos de seguir dando pasos </a:t>
            </a:r>
          </a:p>
          <a:p>
            <a:pPr algn="ctr"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por el camino abierto por él, </a:t>
            </a:r>
          </a:p>
          <a:p>
            <a:pPr algn="ctr"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encender también hoy </a:t>
            </a:r>
          </a:p>
          <a:p>
            <a:pPr algn="ctr"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el fuego que quería prender en el mundo. </a:t>
            </a:r>
          </a:p>
        </p:txBody>
      </p:sp>
      <p:pic>
        <p:nvPicPr>
          <p:cNvPr id="16386" name="Picture 2" descr="C:\Users\Bene\Pictures\EVANGELIO\JESUS\Jesus rostrosss\jesus con apsotoll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806035" y="126124"/>
            <a:ext cx="3059111" cy="3581400"/>
          </a:xfrm>
          <a:prstGeom prst="rect">
            <a:avLst/>
          </a:prstGeom>
          <a:noFill/>
          <a:effectLst>
            <a:softEdge rad="635000"/>
          </a:effectLst>
          <a:extLst/>
        </p:spPr>
      </p:pic>
    </p:spTree>
  </p:cSld>
  <p:clrMapOvr>
    <a:masterClrMapping/>
  </p:clrMapOvr>
  <p:transition spd="slow" advTm="1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3132138" y="1558925"/>
            <a:ext cx="4319587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7200" b="1" dirty="0"/>
              <a:t>¿Q</a:t>
            </a:r>
            <a:r>
              <a:rPr lang="es-ES" sz="5400" b="1" dirty="0"/>
              <a:t>uién </a:t>
            </a:r>
          </a:p>
          <a:p>
            <a:pPr eaLnBrk="1" hangingPunct="1"/>
            <a:r>
              <a:rPr lang="es-ES" sz="5400" b="1" dirty="0" smtClean="0"/>
              <a:t>	 es</a:t>
            </a:r>
            <a:endParaRPr lang="es-ES" sz="5400" b="1" dirty="0"/>
          </a:p>
          <a:p>
            <a:pPr eaLnBrk="1" hangingPunct="1"/>
            <a:r>
              <a:rPr lang="es-ES" sz="8800" b="1" dirty="0"/>
              <a:t>Jesús?</a:t>
            </a:r>
          </a:p>
        </p:txBody>
      </p:sp>
      <p:pic>
        <p:nvPicPr>
          <p:cNvPr id="21507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156">
            <a:off x="1325563" y="247650"/>
            <a:ext cx="14605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1138"/>
            <a:ext cx="18383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4186">
            <a:off x="6716713" y="1127125"/>
            <a:ext cx="13573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4454">
            <a:off x="539750" y="2327275"/>
            <a:ext cx="14747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141663"/>
            <a:ext cx="13525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614863"/>
            <a:ext cx="15303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945063"/>
            <a:ext cx="13970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4637">
            <a:off x="4184650" y="5086350"/>
            <a:ext cx="96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circle/>
    <p:sndAc>
      <p:stSnd>
        <p:snd r:embed="rId2" name="Jesus que ma joie demeur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107504" y="3155484"/>
            <a:ext cx="33123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4800" b="1" dirty="0">
                <a:solidFill>
                  <a:srgbClr val="0000FF"/>
                </a:solidFill>
              </a:rPr>
              <a:t>¿</a:t>
            </a:r>
            <a:r>
              <a:rPr lang="es-ES" sz="4800" b="1" dirty="0" smtClean="0">
                <a:solidFill>
                  <a:srgbClr val="0000FF"/>
                </a:solidFill>
              </a:rPr>
              <a:t>Quién es</a:t>
            </a:r>
            <a:endParaRPr lang="es-ES" sz="4800" b="1" dirty="0">
              <a:solidFill>
                <a:srgbClr val="0000FF"/>
              </a:solidFill>
            </a:endParaRPr>
          </a:p>
          <a:p>
            <a:pPr eaLnBrk="1" hangingPunct="1"/>
            <a:r>
              <a:rPr lang="es-ES" sz="4800" b="1" dirty="0">
                <a:solidFill>
                  <a:srgbClr val="0000FF"/>
                </a:solidFill>
              </a:rPr>
              <a:t>Jesús?</a:t>
            </a:r>
          </a:p>
        </p:txBody>
      </p:sp>
      <p:pic>
        <p:nvPicPr>
          <p:cNvPr id="11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3" y="4657335"/>
            <a:ext cx="2845907" cy="2084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leopardpill.com/wp-content/uploads/2013/06/images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371">
            <a:off x="413564" y="428582"/>
            <a:ext cx="2025101" cy="2809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uisMari\Pictures\De Fano\201307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20" y="127454"/>
            <a:ext cx="2799051" cy="40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55976" y="314072"/>
            <a:ext cx="1600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¿Hasta la boda?,</a:t>
            </a:r>
          </a:p>
          <a:p>
            <a:pPr algn="ctr"/>
            <a:r>
              <a:rPr lang="es-ES" sz="1400" dirty="0" smtClean="0"/>
              <a:t>Jóvenes </a:t>
            </a:r>
          </a:p>
          <a:p>
            <a:pPr algn="ctr"/>
            <a:r>
              <a:rPr lang="es-ES" sz="1400" dirty="0" smtClean="0"/>
              <a:t>de Confirmación</a:t>
            </a:r>
            <a:endParaRPr lang="es-ES" sz="1400" dirty="0"/>
          </a:p>
        </p:txBody>
      </p:sp>
      <p:pic>
        <p:nvPicPr>
          <p:cNvPr id="1032" name="Picture 8" descr="http://mgladisbg.files.wordpress.com/2011/12/microsthumb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54" y="3657211"/>
            <a:ext cx="2051165" cy="311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948264" y="4129335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Hasta más ver</a:t>
            </a:r>
          </a:p>
        </p:txBody>
      </p:sp>
      <p:pic>
        <p:nvPicPr>
          <p:cNvPr id="1034" name="Picture 10" descr="C:\Users\LuisMari\Pictures\De Fano\02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68" y="4156447"/>
            <a:ext cx="3556121" cy="21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176465" y="5867980"/>
            <a:ext cx="134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¡Sálvame!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revistacaos.com/wp-content/uploads/2009/09/caricatura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458">
            <a:off x="6347603" y="445392"/>
            <a:ext cx="2396406" cy="2855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756700" y="4725144"/>
            <a:ext cx="2074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Hasta </a:t>
            </a:r>
            <a:r>
              <a:rPr lang="es-ES" sz="1400" dirty="0" smtClean="0"/>
              <a:t>el año que viene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1287807"/>
      </p:ext>
    </p:extLst>
  </p:cSld>
  <p:clrMapOvr>
    <a:masterClrMapping/>
  </p:clrMapOvr>
  <p:transition spd="slow" advTm="9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Users\antonia\Desktop\original cop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3175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1 Rectángulo"/>
          <p:cNvSpPr>
            <a:spLocks noChangeArrowheads="1"/>
          </p:cNvSpPr>
          <p:nvPr/>
        </p:nvSpPr>
        <p:spPr bwMode="auto">
          <a:xfrm>
            <a:off x="909638" y="4636293"/>
            <a:ext cx="7381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Hemos recibido la luz para reconocer  a Jesús </a:t>
            </a:r>
          </a:p>
          <a:p>
            <a:pPr algn="ctr"/>
            <a:r>
              <a:rPr lang="es-ES" sz="24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como el Hijo enviado por Dios para salvar</a:t>
            </a:r>
          </a:p>
          <a:p>
            <a:pPr algn="ctr"/>
            <a:r>
              <a:rPr lang="es-ES" sz="24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y guiar a todos sus hijos, dispersos por el mundo.</a:t>
            </a:r>
          </a:p>
          <a:p>
            <a:pPr algn="ctr"/>
            <a:endParaRPr lang="es-ES" sz="1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 descr="http://4.bp.blogspot.com/_EwYBmGNlqWc/TVEtvf8-YVI/AAAAAAAADeE/hrY3bJmaioc/s1600/luz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549275"/>
            <a:ext cx="5400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56224"/>
      </p:ext>
    </p:extLst>
  </p:cSld>
  <p:clrMapOvr>
    <a:masterClrMapping/>
  </p:clrMapOvr>
  <p:transition spd="slow" advTm="8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>
            <a:spLocks noChangeArrowheads="1"/>
          </p:cNvSpPr>
          <p:nvPr/>
        </p:nvSpPr>
        <p:spPr bwMode="auto">
          <a:xfrm>
            <a:off x="1042988" y="652626"/>
            <a:ext cx="734543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Jesús preguntó a sus discípulos</a:t>
            </a:r>
            <a:r>
              <a:rPr lang="es-ES" sz="2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s-ES" sz="20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4 Rectángulo"/>
          <p:cNvSpPr>
            <a:spLocks noChangeArrowheads="1"/>
          </p:cNvSpPr>
          <p:nvPr/>
        </p:nvSpPr>
        <p:spPr bwMode="auto">
          <a:xfrm>
            <a:off x="1196740" y="5530587"/>
            <a:ext cx="6759636" cy="113877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Ellos contestaron:</a:t>
            </a:r>
          </a:p>
          <a:p>
            <a:pPr algn="ctr">
              <a:defRPr/>
            </a:pPr>
            <a:r>
              <a:rPr lang="es-ES" sz="23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“Unos, que Juan Bautista, otros que Elías, </a:t>
            </a:r>
            <a:endParaRPr lang="es-ES" sz="2300" b="1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ES" sz="23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otros </a:t>
            </a:r>
            <a:r>
              <a:rPr lang="es-ES" sz="23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que Jeremías o uno de los profetas”.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24732" y="231031"/>
            <a:ext cx="6929486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Domingo 21º Tiempo Ordinario – Ciclo A</a:t>
            </a:r>
          </a:p>
        </p:txBody>
      </p:sp>
      <p:pic>
        <p:nvPicPr>
          <p:cNvPr id="18434" name="Picture 2" descr="http://3.bp.blogspot.com/-d_GXzZoApf8/UGUw_HZIxVI/AAAAAAAAAc8/0vy7clFeBg4/s1600/2809+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48" y="1556792"/>
            <a:ext cx="69177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-30163" y="0"/>
            <a:ext cx="9282113" cy="6858000"/>
          </a:xfrm>
          <a:prstGeom prst="frame">
            <a:avLst>
              <a:gd name="adj1" fmla="val 194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074" y="961564"/>
            <a:ext cx="8771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¿Quién dice la gente que es el Hijo del hombre?</a:t>
            </a:r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»</a:t>
            </a:r>
            <a:endParaRPr lang="es-E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812328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Administrador\Desktop\21º D. T.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7525"/>
            <a:ext cx="3900488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Rectángulo"/>
          <p:cNvSpPr>
            <a:spLocks noChangeArrowheads="1"/>
          </p:cNvSpPr>
          <p:nvPr/>
        </p:nvSpPr>
        <p:spPr bwMode="auto">
          <a:xfrm>
            <a:off x="4683696" y="1540524"/>
            <a:ext cx="4136776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Simón </a:t>
            </a:r>
            <a:r>
              <a:rPr lang="es-ES_tradnl" sz="2000" b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Pedro contestó:</a:t>
            </a:r>
          </a:p>
          <a:p>
            <a:pPr algn="ctr">
              <a:defRPr/>
            </a:pPr>
            <a:r>
              <a:rPr lang="es-ES_tradnl" sz="25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  <a:cs typeface="Calibri" pitchFamily="34" charset="0"/>
              </a:rPr>
              <a:t>«Tú eres el Cristo, </a:t>
            </a:r>
            <a:endParaRPr lang="es-ES_tradnl" sz="2500" b="1" dirty="0" smtClean="0">
              <a:solidFill>
                <a:srgbClr val="C00000"/>
              </a:solidFill>
              <a:effectLst>
                <a:outerShdw blurRad="50800" dist="50800" dir="5400000" algn="ctr" rotWithShape="0">
                  <a:prstClr val="white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ES_tradnl" sz="25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  <a:cs typeface="Calibri" pitchFamily="34" charset="0"/>
              </a:rPr>
              <a:t>el </a:t>
            </a:r>
            <a:r>
              <a:rPr lang="es-ES_tradnl" sz="25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  <a:cs typeface="Calibri" pitchFamily="34" charset="0"/>
              </a:rPr>
              <a:t>Hijo de Dios vivo».</a:t>
            </a:r>
          </a:p>
          <a:p>
            <a:pPr>
              <a:defRPr/>
            </a:pPr>
            <a:endParaRPr lang="es-ES_tradnl" sz="1200" b="1" dirty="0">
              <a:solidFill>
                <a:srgbClr val="1F497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ES_tradnl" sz="2000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Jesús le respondió:</a:t>
            </a:r>
          </a:p>
          <a:p>
            <a:pPr algn="ctr">
              <a:defRPr/>
            </a:pPr>
            <a:r>
              <a:rPr lang="es-ES_tradnl" sz="2400" b="1" dirty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«… Y yo te digo: </a:t>
            </a:r>
          </a:p>
          <a:p>
            <a:pPr algn="ctr">
              <a:defRPr/>
            </a:pPr>
            <a:r>
              <a:rPr lang="es-ES_tradnl" sz="2400" b="1" dirty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Tú eres Pedro, y sobre esta piedra edificaré mi Iglesia, </a:t>
            </a:r>
            <a:endParaRPr lang="es-ES_tradnl" sz="2400" b="1" dirty="0" smtClean="0">
              <a:solidFill>
                <a:srgbClr val="00FF00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ES_tradnl" sz="24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y </a:t>
            </a:r>
            <a:r>
              <a:rPr lang="es-ES_tradnl" sz="2400" b="1" dirty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el poder del infierno </a:t>
            </a:r>
          </a:p>
          <a:p>
            <a:pPr algn="ctr">
              <a:defRPr/>
            </a:pPr>
            <a:r>
              <a:rPr lang="es-ES_tradnl" sz="2400" b="1" dirty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no la </a:t>
            </a:r>
            <a:r>
              <a:rPr lang="es-ES_tradnl" sz="24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derrotará. </a:t>
            </a:r>
          </a:p>
          <a:p>
            <a:pPr algn="ctr">
              <a:defRPr/>
            </a:pPr>
            <a:r>
              <a:rPr lang="es-ES_tradnl" sz="24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Te daré las llaves </a:t>
            </a:r>
          </a:p>
          <a:p>
            <a:pPr algn="ctr">
              <a:defRPr/>
            </a:pPr>
            <a:r>
              <a:rPr lang="es-ES_tradnl" sz="24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del Reino de los cielos</a:t>
            </a:r>
          </a:p>
          <a:p>
            <a:pPr algn="ctr">
              <a:defRPr/>
            </a:pPr>
            <a:r>
              <a:rPr lang="es-ES_tradnl" sz="24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Y lo que atares en la tierra</a:t>
            </a:r>
          </a:p>
          <a:p>
            <a:pPr algn="ctr">
              <a:defRPr/>
            </a:pPr>
            <a:r>
              <a:rPr lang="es-ES_tradnl" sz="24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 pitchFamily="34" charset="0"/>
                <a:cs typeface="Calibri" pitchFamily="34" charset="0"/>
              </a:rPr>
              <a:t>quedará atado en el cielo»</a:t>
            </a:r>
          </a:p>
          <a:p>
            <a:pPr>
              <a:defRPr/>
            </a:pPr>
            <a:r>
              <a:rPr lang="es-ES_tradnl" sz="700" b="1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s-ES_tradnl" sz="2000" b="1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(Mt</a:t>
            </a:r>
            <a:r>
              <a:rPr lang="es-ES_tradnl" sz="1600" b="1" dirty="0">
                <a:latin typeface="Calibri" pitchFamily="34" charset="0"/>
                <a:cs typeface="Calibri" pitchFamily="34" charset="0"/>
              </a:rPr>
              <a:t>. 16, 13-19</a:t>
            </a:r>
            <a:r>
              <a:rPr lang="es-ES_tradnl" sz="16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  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1 Rectángulo"/>
          <p:cNvSpPr>
            <a:spLocks noChangeArrowheads="1"/>
          </p:cNvSpPr>
          <p:nvPr/>
        </p:nvSpPr>
        <p:spPr bwMode="auto">
          <a:xfrm>
            <a:off x="4611688" y="620688"/>
            <a:ext cx="38687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5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  <a:cs typeface="Calibri" pitchFamily="34" charset="0"/>
              </a:rPr>
              <a:t>«Y </a:t>
            </a:r>
            <a:r>
              <a:rPr lang="es-ES" sz="2500" b="1" dirty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  <a:cs typeface="Calibri" pitchFamily="34" charset="0"/>
              </a:rPr>
              <a:t>vosotros </a:t>
            </a:r>
          </a:p>
          <a:p>
            <a:pPr algn="ctr">
              <a:defRPr/>
            </a:pPr>
            <a:r>
              <a:rPr lang="es-ES" sz="2500" b="1" dirty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  <a:cs typeface="Calibri" pitchFamily="34" charset="0"/>
              </a:rPr>
              <a:t>¿Quién decís que soy yo</a:t>
            </a:r>
            <a:r>
              <a:rPr lang="es-ES" sz="25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r>
              <a:rPr lang="es-ES" sz="26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  <a:cs typeface="Calibri" pitchFamily="34" charset="0"/>
              </a:rPr>
              <a:t>»</a:t>
            </a:r>
            <a:endParaRPr lang="es-ES" sz="2600" b="1" dirty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prstClr val="white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Marco"/>
          <p:cNvSpPr/>
          <p:nvPr/>
        </p:nvSpPr>
        <p:spPr>
          <a:xfrm>
            <a:off x="-30163" y="0"/>
            <a:ext cx="9174163" cy="6858000"/>
          </a:xfrm>
          <a:prstGeom prst="frame">
            <a:avLst>
              <a:gd name="adj1" fmla="val 194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32645"/>
      </p:ext>
    </p:extLst>
  </p:cSld>
  <p:clrMapOvr>
    <a:masterClrMapping/>
  </p:clrMapOvr>
  <p:transition spd="slow" advTm="14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uartopoder.es/otromilagro/files/2012/09/Iglesia-Valdespina-Pal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3" y="0"/>
            <a:ext cx="91587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8367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/>
                <a:cs typeface="Arial"/>
              </a:rPr>
              <a:t>«</a:t>
            </a:r>
            <a:r>
              <a:rPr lang="es-ES" sz="2400" dirty="0" smtClean="0"/>
              <a:t>Sobre esta piedra edificaré mi Iglesia</a:t>
            </a:r>
            <a:r>
              <a:rPr lang="es-ES" sz="2400" dirty="0" smtClean="0">
                <a:latin typeface="Arial"/>
                <a:cs typeface="Arial"/>
              </a:rPr>
              <a:t>»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90212927"/>
      </p:ext>
    </p:extLst>
  </p:cSld>
  <p:clrMapOvr>
    <a:masterClrMapping/>
  </p:clrMapOvr>
  <p:transition spd="slow" advTm="8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B7pgUZAuE8Y/TaaefRcX7II/AAAAAAAAACk/nUK5B-FbEMg/s1600/CIMG3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398627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k616mJI9UDc/UfQ404Ew8kI/AAAAAAAAMCY/rBfmdUeFZmw/s1600/Iglesia+en+%C3%81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6" y="3619499"/>
            <a:ext cx="3999505" cy="26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30497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¿sobre “qué” piedra?</a:t>
            </a:r>
            <a:endParaRPr lang="es-ES" sz="2800" b="1" dirty="0"/>
          </a:p>
        </p:txBody>
      </p:sp>
      <p:pic>
        <p:nvPicPr>
          <p:cNvPr id="1030" name="Picture 6" descr="http://blogs.periodistadigital.com/imgs/20080211/eucaristi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97" y="391828"/>
            <a:ext cx="3986274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ersecucion.org/photos/files/page1-1015-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7" y="3664709"/>
            <a:ext cx="399950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91575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1003756" y="620688"/>
            <a:ext cx="7168644" cy="1107996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b="1" dirty="0">
                <a:solidFill>
                  <a:srgbClr val="0066FF"/>
                </a:solidFill>
                <a:cs typeface="Times New Roman" pitchFamily="18" charset="0"/>
              </a:rPr>
              <a:t>La promesa de las llaves y el poder de </a:t>
            </a:r>
            <a:r>
              <a:rPr lang="es-ES" sz="2200" b="1" dirty="0" smtClean="0">
                <a:solidFill>
                  <a:srgbClr val="0066FF"/>
                </a:solidFill>
                <a:cs typeface="Times New Roman" pitchFamily="18" charset="0"/>
              </a:rPr>
              <a:t>atar y </a:t>
            </a:r>
            <a:r>
              <a:rPr lang="es-ES" sz="2200" b="1" dirty="0">
                <a:solidFill>
                  <a:srgbClr val="0066FF"/>
                </a:solidFill>
                <a:cs typeface="Times New Roman" pitchFamily="18" charset="0"/>
              </a:rPr>
              <a:t>desatar </a:t>
            </a:r>
            <a:endParaRPr lang="es-ES" sz="2200" b="1" dirty="0" smtClean="0">
              <a:solidFill>
                <a:srgbClr val="0066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s-ES" sz="2200" b="1" dirty="0" smtClean="0">
                <a:solidFill>
                  <a:srgbClr val="0066FF"/>
                </a:solidFill>
                <a:cs typeface="Times New Roman" pitchFamily="18" charset="0"/>
              </a:rPr>
              <a:t>que </a:t>
            </a:r>
            <a:r>
              <a:rPr lang="es-ES" sz="2200" b="1" dirty="0">
                <a:solidFill>
                  <a:srgbClr val="0066FF"/>
                </a:solidFill>
                <a:cs typeface="Times New Roman" pitchFamily="18" charset="0"/>
              </a:rPr>
              <a:t>Jesús le confiere a Pedro significan una potestad </a:t>
            </a:r>
            <a:endParaRPr lang="es-ES" sz="2200" b="1" dirty="0" smtClean="0">
              <a:solidFill>
                <a:srgbClr val="0066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s-ES" sz="2200" b="1" dirty="0" smtClean="0">
                <a:solidFill>
                  <a:srgbClr val="0066FF"/>
                </a:solidFill>
                <a:cs typeface="Times New Roman" pitchFamily="18" charset="0"/>
              </a:rPr>
              <a:t>que </a:t>
            </a:r>
            <a:r>
              <a:rPr lang="es-ES" sz="2200" b="1" dirty="0">
                <a:solidFill>
                  <a:srgbClr val="0066FF"/>
                </a:solidFill>
                <a:cs typeface="Times New Roman" pitchFamily="18" charset="0"/>
              </a:rPr>
              <a:t>sólo puede </a:t>
            </a:r>
            <a:r>
              <a:rPr lang="es-ES" sz="2200" b="1" dirty="0" smtClean="0">
                <a:solidFill>
                  <a:srgbClr val="0066FF"/>
                </a:solidFill>
                <a:cs typeface="Times New Roman" pitchFamily="18" charset="0"/>
              </a:rPr>
              <a:t>conceder Dios</a:t>
            </a:r>
            <a:r>
              <a:rPr lang="es-ES" sz="2200" b="1" dirty="0">
                <a:solidFill>
                  <a:srgbClr val="0066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4716016" y="2841610"/>
            <a:ext cx="4248472" cy="304698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Estas </a:t>
            </a:r>
            <a:r>
              <a:rPr lang="es-ES" sz="2400" b="1" dirty="0" smtClean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palabras de </a:t>
            </a:r>
            <a:r>
              <a:rPr lang="es-ES" sz="2400" b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Jesús </a:t>
            </a:r>
            <a:endParaRPr lang="es-ES" sz="2400" b="1" dirty="0" smtClean="0">
              <a:solidFill>
                <a:srgbClr val="C0504D">
                  <a:lumMod val="50000"/>
                </a:srgb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no </a:t>
            </a:r>
            <a:r>
              <a:rPr lang="es-ES" sz="2400" b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hacen que </a:t>
            </a:r>
            <a:r>
              <a:rPr lang="es-ES" sz="2400" b="1" dirty="0" smtClean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un papa </a:t>
            </a:r>
          </a:p>
          <a:p>
            <a:pPr algn="ctr">
              <a:defRPr/>
            </a:pPr>
            <a:r>
              <a:rPr lang="es-ES" sz="2400" b="1" dirty="0" smtClean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sea </a:t>
            </a:r>
            <a:r>
              <a:rPr lang="es-ES" sz="2400" b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más o menos </a:t>
            </a:r>
            <a:endParaRPr lang="es-ES" sz="2400" b="1" dirty="0" smtClean="0">
              <a:solidFill>
                <a:srgbClr val="C0504D">
                  <a:lumMod val="50000"/>
                </a:srgb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«</a:t>
            </a:r>
            <a:r>
              <a:rPr lang="es-ES" sz="2400" b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mediático» o simpático. </a:t>
            </a:r>
          </a:p>
          <a:p>
            <a:pPr algn="ctr">
              <a:defRPr/>
            </a:pPr>
            <a:endParaRPr lang="es-ES" sz="2400" b="1" dirty="0">
              <a:solidFill>
                <a:srgbClr val="C0504D">
                  <a:lumMod val="50000"/>
                </a:srgb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Encierran un </a:t>
            </a:r>
            <a:r>
              <a:rPr lang="es-ES" sz="2400" b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misterio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que no se puede ignorar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ni </a:t>
            </a:r>
            <a:r>
              <a:rPr lang="es-ES" sz="2400" b="1" dirty="0" smtClean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ridiculizar.</a:t>
            </a:r>
            <a:endParaRPr lang="es-ES" sz="2400" b="1" dirty="0">
              <a:solidFill>
                <a:srgbClr val="C0504D">
                  <a:lumMod val="50000"/>
                </a:srgbClr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LuisMari\Desktop\2014PW\Mis envíos 2014\Ordinarios\San-Pedro-Apo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8" y="2276872"/>
            <a:ext cx="417856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o"/>
          <p:cNvSpPr/>
          <p:nvPr/>
        </p:nvSpPr>
        <p:spPr>
          <a:xfrm>
            <a:off x="-30163" y="0"/>
            <a:ext cx="9174163" cy="6858000"/>
          </a:xfrm>
          <a:prstGeom prst="frame">
            <a:avLst>
              <a:gd name="adj1" fmla="val 194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47024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ano">
  <a:themeElements>
    <a:clrScheme name="Veran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563</Words>
  <Application>Microsoft Office PowerPoint</Application>
  <PresentationFormat>On-screen Show (4:3)</PresentationFormat>
  <Paragraphs>90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Transmisión de listas</vt:lpstr>
      <vt:lpstr>1_Transmisión de listas</vt:lpstr>
      <vt:lpstr>Verano</vt:lpstr>
      <vt:lpstr>2_Tema de Office</vt:lpstr>
      <vt:lpstr>1_Tema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antonia</dc:creator>
  <cp:lastModifiedBy>Rene M Smith</cp:lastModifiedBy>
  <cp:revision>101</cp:revision>
  <dcterms:created xsi:type="dcterms:W3CDTF">2010-06-09T16:02:07Z</dcterms:created>
  <dcterms:modified xsi:type="dcterms:W3CDTF">2014-08-23T14:20:27Z</dcterms:modified>
</cp:coreProperties>
</file>