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sldIdLst>
    <p:sldId id="276" r:id="rId5"/>
    <p:sldId id="256" r:id="rId6"/>
    <p:sldId id="267" r:id="rId7"/>
    <p:sldId id="268" r:id="rId8"/>
    <p:sldId id="270" r:id="rId9"/>
    <p:sldId id="272" r:id="rId10"/>
    <p:sldId id="273" r:id="rId11"/>
    <p:sldId id="269" r:id="rId12"/>
    <p:sldId id="278" r:id="rId13"/>
    <p:sldId id="274" r:id="rId14"/>
    <p:sldId id="271" r:id="rId15"/>
    <p:sldId id="281" r:id="rId16"/>
    <p:sldId id="282" r:id="rId17"/>
    <p:sldId id="279" r:id="rId18"/>
    <p:sldId id="280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  <a:srgbClr val="3366FF"/>
    <a:srgbClr val="53D2FF"/>
    <a:srgbClr val="FFE593"/>
    <a:srgbClr val="4D2A27"/>
    <a:srgbClr val="C09200"/>
    <a:srgbClr val="FFDF79"/>
    <a:srgbClr val="FFD757"/>
    <a:srgbClr val="2F1E19"/>
    <a:srgbClr val="392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4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BC88B-2406-4776-98EB-796AA0A60C31}" type="datetimeFigureOut">
              <a:rPr lang="es-ES" smtClean="0"/>
              <a:t>18/09/2014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E856C-0266-41D6-A9CC-496145FD78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21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A2F4D-68E4-47C5-B40F-584F6FA7DD54}" type="slidenum">
              <a:rPr lang="es-E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481E-8D33-41B8-B652-CE47578D5CA1}" type="datetimeFigureOut">
              <a:rPr lang="es-ES"/>
              <a:pPr>
                <a:defRPr/>
              </a:pPr>
              <a:t>18/09/2014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6B776-3DAD-4AEB-8280-B5CF57BBB0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9413417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0EA39-A61F-42AF-BFF7-21D96D1B3A49}" type="datetimeFigureOut">
              <a:rPr lang="es-ES"/>
              <a:pPr>
                <a:defRPr/>
              </a:pPr>
              <a:t>18/09/2014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3F5A-AA1F-40D0-8CD9-7728F41010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46368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8846-5B17-44EB-ACA5-22E867FE4A86}" type="datetimeFigureOut">
              <a:rPr lang="es-ES"/>
              <a:pPr>
                <a:defRPr/>
              </a:pPr>
              <a:t>18/09/2014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F632C-2F0A-4261-8300-33E7F3C4F9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137715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13FF-0F7C-49FD-AE2B-822BAAEEEA4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0902-062F-414D-A15F-6142631596C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5504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D7F1-A2B9-4D4B-B770-38E0A1E81D1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FEA0A-E6FF-4792-B324-B4692C2F2C8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03291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DFF2E-185D-401C-91AE-186FD3BE1FD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9E55-CA56-4C79-B2F0-735D604DCC4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61633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D42EF-BB06-459B-8494-4091DB0699B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B070-B298-472E-9749-8779767D723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55048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5B912-E390-43DF-BD1D-9D9E1E95EA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4D2F-D088-4867-A474-2B1ED312D4A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45583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64FFC-86DF-467C-B892-4B6141105C8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EF79-605C-442B-8B23-099CE30A4BC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89032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27C9-1B09-4FF4-99CA-07B90C667D7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29EB4-98DD-4AF9-8660-1D86F894E90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38520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179FC-B935-4528-BBFA-9909773436D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2FE25-0017-4173-82DF-453242AFA8F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869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013B1-96D3-406D-A1E3-E287BB88B1C5}" type="datetimeFigureOut">
              <a:rPr lang="es-ES"/>
              <a:pPr>
                <a:defRPr/>
              </a:pPr>
              <a:t>18/09/2014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CBD2A-080F-45D2-BD75-3E8827933A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983976"/>
      </p:ext>
    </p:extLst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98C63-FF71-4028-83A2-B5494FF83A3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CC34-DBAB-4AC4-A01F-DAB0D5B1B28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2141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5EA0A-C1C9-4DA5-8E55-A18BC7843F7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4858-2E6D-40B4-8D1C-2AB4EE7F82B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61248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23F6-0A8C-49AB-9132-C227CF27638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F2935-C7DA-40FD-AE91-216A6335AC7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83216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25A0D-7678-4E19-9D07-F1F9BA20A687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17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EFA8A-F74E-411F-97B9-2DC81D7F5FE6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18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B5C9B-53FF-4F17-9114-304EBB4FFF94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14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BB9F2-AC34-4F2F-BCA1-5636E8B596C4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17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C269F-B6BC-46C2-B808-3E5C460D7670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5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4AE79-0C95-405B-BD47-FAA1D703A5CE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9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56165-AC3B-46F1-A43B-C4B131F173FA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9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9B6B-20CB-49BE-BC68-49A8996CDB91}" type="datetimeFigureOut">
              <a:rPr lang="es-ES"/>
              <a:pPr>
                <a:defRPr/>
              </a:pPr>
              <a:t>18/09/2014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A5D55-DA82-4AF6-A4D7-275E4B8F0E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395679"/>
      </p:ext>
    </p:extLst>
  </p:cSld>
  <p:clrMapOvr>
    <a:masterClrMapping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1C1C-94EE-46A1-B996-82C0E8169313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81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9090D-BD70-4157-BCC3-39BEBC275B83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75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47D8-3F23-40D8-AAFA-3505F0E5F2A9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15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0931A-2E36-47CF-9BFC-3314E9581CFA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12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25A0D-7678-4E19-9D07-F1F9BA20A687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4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EFA8A-F74E-411F-97B9-2DC81D7F5FE6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81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B5C9B-53FF-4F17-9114-304EBB4FFF94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91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BB9F2-AC34-4F2F-BCA1-5636E8B596C4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63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C269F-B6BC-46C2-B808-3E5C460D7670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24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4AE79-0C95-405B-BD47-FAA1D703A5CE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9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E391-72FA-4D09-AF04-A9D7E347D173}" type="datetimeFigureOut">
              <a:rPr lang="es-ES"/>
              <a:pPr>
                <a:defRPr/>
              </a:pPr>
              <a:t>18/09/2014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636D4-198C-4DE8-A7FD-22ED125652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932413"/>
      </p:ext>
    </p:extLst>
  </p:cSld>
  <p:clrMapOvr>
    <a:masterClrMapping/>
  </p:clrMapOvr>
  <p:transition spd="slow"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56165-AC3B-46F1-A43B-C4B131F173FA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37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1C1C-94EE-46A1-B996-82C0E8169313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6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9090D-BD70-4157-BCC3-39BEBC275B83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56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47D8-3F23-40D8-AAFA-3505F0E5F2A9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63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0931A-2E36-47CF-9BFC-3314E9581CFA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6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8194-DDB7-4432-9286-0F57C9B1E873}" type="datetimeFigureOut">
              <a:rPr lang="es-ES"/>
              <a:pPr>
                <a:defRPr/>
              </a:pPr>
              <a:t>18/09/2014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4979A-814A-425A-B4E5-994FC1E955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3030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40B59-F5D3-43FC-B17F-6FD529B479E1}" type="datetimeFigureOut">
              <a:rPr lang="es-ES"/>
              <a:pPr>
                <a:defRPr/>
              </a:pPr>
              <a:t>18/09/2014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59CCA-FB69-4943-95A2-40FC42BC5E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19164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CF8E-23E6-4C7C-BD48-EE8A6E3E2CD8}" type="datetimeFigureOut">
              <a:rPr lang="es-ES"/>
              <a:pPr>
                <a:defRPr/>
              </a:pPr>
              <a:t>18/09/2014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BF1E3-D596-43A2-AFDB-277E1ED20B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581505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5046A-8181-419B-A028-94B895DB0D7F}" type="datetimeFigureOut">
              <a:rPr lang="es-ES"/>
              <a:pPr>
                <a:defRPr/>
              </a:pPr>
              <a:t>18/09/2014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4308-EB27-4BAD-A6EB-D17492AACC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613896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B92E-9320-4A40-B2CA-160879E1E479}" type="datetimeFigureOut">
              <a:rPr lang="es-ES"/>
              <a:pPr>
                <a:defRPr/>
              </a:pPr>
              <a:t>18/09/2014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D2BC6-8E12-464B-9AB4-BE6E606CB3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638967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64D04F-7532-4D2A-B549-766867304E59}" type="datetimeFigureOut">
              <a:rPr lang="es-ES"/>
              <a:pPr>
                <a:defRPr/>
              </a:pPr>
              <a:t>18/09/2014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C11E5D-0022-420D-A214-1445B9B3C9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AAD01E-1D30-4FF2-AFB8-12B298A5D1E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C99909-D1D3-49E9-9577-BAD42F652AC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9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000000"/>
            </a:gs>
            <a:gs pos="100000">
              <a:srgbClr val="808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9FF246E-3D1E-4BB7-B650-D0C7A7C016E9}" type="slidenum">
              <a:rPr lang="es-ES">
                <a:solidFill>
                  <a:srgbClr val="FFFFFF"/>
                </a:solidFill>
                <a:cs typeface="+mn-cs"/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6163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000000"/>
            </a:gs>
            <a:gs pos="100000">
              <a:srgbClr val="808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9FF246E-3D1E-4BB7-B650-D0C7A7C016E9}" type="slidenum">
              <a:rPr lang="es-ES">
                <a:solidFill>
                  <a:srgbClr val="FFFFFF"/>
                </a:solidFill>
                <a:cs typeface="+mn-cs"/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88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rgbClr val="9CB86E"/>
              </a:gs>
              <a:gs pos="97000">
                <a:schemeClr val="bg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 bwMode="auto">
          <a:xfrm>
            <a:off x="1223627" y="483543"/>
            <a:ext cx="6660741" cy="461665"/>
          </a:xfrm>
          <a:prstGeom prst="rect">
            <a:avLst/>
          </a:prstGeom>
          <a:gradFill>
            <a:gsLst>
              <a:gs pos="0">
                <a:srgbClr val="BAA784"/>
              </a:gs>
              <a:gs pos="80000">
                <a:srgbClr val="CEC08C"/>
              </a:gs>
              <a:gs pos="4208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3366FF"/>
                </a:solidFill>
                <a:cs typeface="Times New Roman" pitchFamily="18" charset="0"/>
              </a:rPr>
              <a:t>Domingo 25º </a:t>
            </a:r>
            <a:r>
              <a:rPr lang="es-ES" sz="2400" b="1" dirty="0" smtClean="0">
                <a:solidFill>
                  <a:srgbClr val="3366FF"/>
                </a:solidFill>
                <a:cs typeface="Times New Roman" pitchFamily="18" charset="0"/>
              </a:rPr>
              <a:t>/ Tiempo </a:t>
            </a:r>
            <a:r>
              <a:rPr lang="es-ES" sz="2400" b="1" dirty="0">
                <a:solidFill>
                  <a:srgbClr val="3366FF"/>
                </a:solidFill>
                <a:cs typeface="Times New Roman" pitchFamily="18" charset="0"/>
              </a:rPr>
              <a:t>Ordinario  – </a:t>
            </a:r>
            <a:r>
              <a:rPr lang="es-ES" sz="2400" b="1" dirty="0" smtClean="0">
                <a:solidFill>
                  <a:srgbClr val="3366FF"/>
                </a:solidFill>
                <a:cs typeface="Times New Roman" pitchFamily="18" charset="0"/>
              </a:rPr>
              <a:t>A</a:t>
            </a:r>
            <a:endParaRPr lang="es-ES" sz="2400" b="1" dirty="0">
              <a:solidFill>
                <a:srgbClr val="3366FF"/>
              </a:solidFill>
              <a:cs typeface="Times New Roman" pitchFamily="18" charset="0"/>
            </a:endParaRPr>
          </a:p>
        </p:txBody>
      </p:sp>
      <p:pic>
        <p:nvPicPr>
          <p:cNvPr id="2054" name="Picture 6" descr="http://blogs.21rs.es/corazones/files/2012/05/vid_sarmient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7" y="1196751"/>
            <a:ext cx="6660741" cy="5245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7000">
    <p:split orient="vert"/>
    <p:sndAc>
      <p:stSnd>
        <p:snd r:embed="rId2" name="Banda-Sonora-The-Mission-Gabriels-Oboe-Morricon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bg1"/>
            </a:gs>
            <a:gs pos="5000">
              <a:schemeClr val="bg2">
                <a:lumMod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4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267" name="2 Rectángulo"/>
          <p:cNvSpPr>
            <a:spLocks noChangeArrowheads="1"/>
          </p:cNvSpPr>
          <p:nvPr/>
        </p:nvSpPr>
        <p:spPr bwMode="auto">
          <a:xfrm>
            <a:off x="250826" y="1720840"/>
            <a:ext cx="8642349" cy="3908762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62000">
                <a:schemeClr val="accent3">
                  <a:lumMod val="50000"/>
                </a:schemeClr>
              </a:gs>
              <a:gs pos="100000">
                <a:srgbClr val="C09200"/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2800" b="1" dirty="0">
                <a:ln>
                  <a:solidFill>
                    <a:srgbClr val="FFFF00"/>
                  </a:solidFill>
                </a:ln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Todos los hombres y mujeres están llamados</a:t>
            </a:r>
          </a:p>
          <a:p>
            <a:pPr algn="ctr">
              <a:defRPr/>
            </a:pPr>
            <a:r>
              <a:rPr lang="es-ES_tradnl" sz="2800" b="1" dirty="0">
                <a:ln>
                  <a:solidFill>
                    <a:srgbClr val="FFFF00"/>
                  </a:solidFill>
                </a:ln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 a hacer un mundo más justo y más humano.</a:t>
            </a:r>
          </a:p>
          <a:p>
            <a:pPr algn="ctr">
              <a:defRPr/>
            </a:pPr>
            <a:endParaRPr lang="es-ES_tradnl" sz="2800" b="1" dirty="0">
              <a:ln>
                <a:solidFill>
                  <a:srgbClr val="FFFF00"/>
                </a:solidFill>
              </a:ln>
              <a:solidFill>
                <a:srgbClr val="92D05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800" b="1" dirty="0">
                <a:ln>
                  <a:solidFill>
                    <a:srgbClr val="FFFF00"/>
                  </a:solidFill>
                </a:ln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El reino de Dios es más amplio que los límites </a:t>
            </a:r>
          </a:p>
          <a:p>
            <a:pPr algn="ctr">
              <a:defRPr/>
            </a:pPr>
            <a:r>
              <a:rPr lang="es-ES_tradnl" sz="2800" b="1" dirty="0">
                <a:ln>
                  <a:solidFill>
                    <a:srgbClr val="FFFF00"/>
                  </a:solidFill>
                </a:ln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de la Iglesia.</a:t>
            </a:r>
          </a:p>
          <a:p>
            <a:pPr algn="ctr">
              <a:defRPr/>
            </a:pPr>
            <a:endParaRPr lang="es-ES_tradnl" sz="2800" b="1" dirty="0">
              <a:ln>
                <a:solidFill>
                  <a:srgbClr val="FFFF00"/>
                </a:solidFill>
              </a:ln>
              <a:solidFill>
                <a:srgbClr val="92D05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800" b="1" dirty="0">
                <a:ln>
                  <a:solidFill>
                    <a:srgbClr val="FFFF00"/>
                  </a:solidFill>
                </a:ln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La patria de la paz es don de Dios, </a:t>
            </a:r>
          </a:p>
          <a:p>
            <a:pPr algn="ctr">
              <a:defRPr/>
            </a:pPr>
            <a:r>
              <a:rPr lang="es-ES_tradnl" sz="2800" b="1" dirty="0">
                <a:ln>
                  <a:solidFill>
                    <a:srgbClr val="FFFF00"/>
                  </a:solidFill>
                </a:ln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pero requiere el esfuerzo de todos.</a:t>
            </a:r>
          </a:p>
          <a:p>
            <a:pPr algn="ctr">
              <a:defRPr/>
            </a:pPr>
            <a:endParaRPr lang="es-ES" sz="2400" dirty="0"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2339975" y="692150"/>
            <a:ext cx="5097463" cy="52387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_tradnl" sz="2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«Id también vosotros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a mi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viña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»</a:t>
            </a:r>
            <a:endParaRPr lang="es-ES" sz="2800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250825" y="5849938"/>
            <a:ext cx="1441450" cy="7286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/>
          </a:p>
        </p:txBody>
      </p:sp>
      <p:sp>
        <p:nvSpPr>
          <p:cNvPr id="7" name="1 Rectángulo"/>
          <p:cNvSpPr/>
          <p:nvPr/>
        </p:nvSpPr>
        <p:spPr>
          <a:xfrm>
            <a:off x="7596188" y="5849938"/>
            <a:ext cx="1296987" cy="747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/>
          </a:p>
        </p:txBody>
      </p:sp>
      <p:sp>
        <p:nvSpPr>
          <p:cNvPr id="8" name="1 Rectángulo"/>
          <p:cNvSpPr/>
          <p:nvPr/>
        </p:nvSpPr>
        <p:spPr>
          <a:xfrm>
            <a:off x="4038600" y="5849938"/>
            <a:ext cx="849313" cy="527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/>
          </a:p>
        </p:txBody>
      </p:sp>
      <p:pic>
        <p:nvPicPr>
          <p:cNvPr id="2050" name="Picture 2" descr="C:\Users\LuisMari\Pictures\Variadas\earthhour21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9977"/>
            <a:ext cx="7194255" cy="5103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E5D0B1"/>
            </a:gs>
            <a:gs pos="51000">
              <a:schemeClr val="accent3">
                <a:lumMod val="40000"/>
                <a:lumOff val="60000"/>
              </a:schemeClr>
            </a:gs>
            <a:gs pos="68000">
              <a:schemeClr val="bg2">
                <a:lumMod val="2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rgbClr val="9CB86E"/>
              </a:gs>
              <a:gs pos="97000">
                <a:schemeClr val="bg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219" name="2 CuadroTexto"/>
          <p:cNvSpPr txBox="1">
            <a:spLocks noChangeArrowheads="1"/>
          </p:cNvSpPr>
          <p:nvPr/>
        </p:nvSpPr>
        <p:spPr bwMode="auto">
          <a:xfrm>
            <a:off x="1763713" y="4564063"/>
            <a:ext cx="705643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26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Un salario igual para todos.</a:t>
            </a:r>
          </a:p>
          <a:p>
            <a:pPr algn="ctr" eaLnBrk="1" hangingPunct="1">
              <a:defRPr/>
            </a:pPr>
            <a:r>
              <a:rPr lang="es-ES_tradnl" sz="2600" b="1" dirty="0" smtClean="0">
                <a:solidFill>
                  <a:srgbClr val="DEA9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Una crítica para los que presumen </a:t>
            </a:r>
          </a:p>
          <a:p>
            <a:pPr algn="ctr" eaLnBrk="1" hangingPunct="1">
              <a:defRPr/>
            </a:pPr>
            <a:r>
              <a:rPr lang="es-ES_tradnl" sz="2600" b="1" dirty="0" smtClean="0">
                <a:solidFill>
                  <a:srgbClr val="DEA9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de sus afanes en el servicio del Evangelio.</a:t>
            </a:r>
          </a:p>
          <a:p>
            <a:pPr algn="ctr" eaLnBrk="1" hangingPunct="1">
              <a:defRPr/>
            </a:pPr>
            <a:r>
              <a:rPr lang="es-ES_tradnl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Y una revelación de la gratuidad de la salvación, </a:t>
            </a:r>
          </a:p>
          <a:p>
            <a:pPr algn="ctr" eaLnBrk="1" hangingPunct="1">
              <a:defRPr/>
            </a:pPr>
            <a:r>
              <a:rPr lang="es-ES_tradnl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que trasciende los méritos de todos.</a:t>
            </a:r>
            <a:endParaRPr lang="es-ES" sz="2600" b="1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9220" name="1 Rectángulo"/>
          <p:cNvSpPr>
            <a:spLocks noChangeArrowheads="1"/>
          </p:cNvSpPr>
          <p:nvPr/>
        </p:nvSpPr>
        <p:spPr bwMode="auto">
          <a:xfrm>
            <a:off x="3059832" y="320675"/>
            <a:ext cx="4011162" cy="52322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2800" b="1" dirty="0" smtClean="0">
                <a:solidFill>
                  <a:srgbClr val="3366FF"/>
                </a:solidFill>
                <a:latin typeface="+mn-lt"/>
                <a:cs typeface="Times New Roman" pitchFamily="18" charset="0"/>
              </a:rPr>
              <a:t>Conclusión de la parábola</a:t>
            </a:r>
            <a:endParaRPr lang="es-ES" sz="2800" dirty="0">
              <a:solidFill>
                <a:srgbClr val="3366FF"/>
              </a:solidFill>
              <a:latin typeface="+mn-lt"/>
            </a:endParaRPr>
          </a:p>
        </p:txBody>
      </p:sp>
      <p:pic>
        <p:nvPicPr>
          <p:cNvPr id="9221" name="Picture 5" descr="C:\Users\antonia\Desktop\Image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1613"/>
            <a:ext cx="1225550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Elipse"/>
          <p:cNvSpPr/>
          <p:nvPr/>
        </p:nvSpPr>
        <p:spPr>
          <a:xfrm>
            <a:off x="2123728" y="980728"/>
            <a:ext cx="6048152" cy="3583336"/>
          </a:xfrm>
          <a:prstGeom prst="ellipse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50800" dir="5400000" sx="101000" sy="101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7000">
        <p14:prism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Users\Usuario\Searches\Desktop\obreros para su viña2\fondo jesus  silu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 rot="20916774">
            <a:off x="179512" y="4304599"/>
            <a:ext cx="87734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Ante el Dios Bueno </a:t>
            </a:r>
            <a:r>
              <a:rPr lang="es-ES_tradnl" sz="3200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revelado en </a:t>
            </a:r>
            <a:r>
              <a:rPr lang="es-ES_tradnl" sz="3200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Jesús, lo único que cabe es la confianza.</a:t>
            </a:r>
            <a:endParaRPr lang="es-ES" sz="3200" dirty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5365" name="Picture 5" descr="C:\Users\Bene\Searches\Desktop\porque yo soy bueno\imagesCAIUEQ5S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0" y="1285860"/>
            <a:ext cx="3967286" cy="2896270"/>
          </a:xfrm>
          <a:prstGeom prst="rect">
            <a:avLst/>
          </a:prstGeom>
          <a:noFill/>
          <a:effectLst>
            <a:softEdge rad="317500"/>
          </a:effectLst>
          <a:extLst/>
        </p:spPr>
      </p:pic>
    </p:spTree>
    <p:extLst>
      <p:ext uri="{BB962C8B-B14F-4D97-AF65-F5344CB8AC3E}">
        <p14:creationId xmlns:p14="http://schemas.microsoft.com/office/powerpoint/2010/main" val="188322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7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:\Users\Usuario\Searches\Desktop\obreros para su viña2\imagesa mi viña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2 Rectángulo"/>
          <p:cNvSpPr>
            <a:spLocks noChangeArrowheads="1"/>
          </p:cNvSpPr>
          <p:nvPr/>
        </p:nvSpPr>
        <p:spPr bwMode="auto">
          <a:xfrm>
            <a:off x="323528" y="5397023"/>
            <a:ext cx="84969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_tradnl" sz="2400" dirty="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Aquí está la solución de Dios: ser generoso </a:t>
            </a:r>
          </a:p>
          <a:p>
            <a:pPr algn="ctr"/>
            <a:r>
              <a:rPr lang="es-ES_tradnl" sz="2400" dirty="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con quienes necesitan su pan para cenar.</a:t>
            </a:r>
          </a:p>
          <a:p>
            <a:pPr algn="ctr"/>
            <a:r>
              <a:rPr lang="es-ES_tradnl" sz="2400" cap="small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  <a:cs typeface="+mn-cs"/>
              </a:rPr>
              <a:t>Parecerse a ÉL.</a:t>
            </a:r>
          </a:p>
        </p:txBody>
      </p:sp>
      <p:sp>
        <p:nvSpPr>
          <p:cNvPr id="4" name="5 Rectángulo"/>
          <p:cNvSpPr>
            <a:spLocks noChangeArrowheads="1"/>
          </p:cNvSpPr>
          <p:nvPr/>
        </p:nvSpPr>
        <p:spPr bwMode="auto">
          <a:xfrm>
            <a:off x="4284191" y="188640"/>
            <a:ext cx="4536281" cy="83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4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«</a:t>
            </a:r>
            <a:r>
              <a:rPr lang="es-ES_tradnl" sz="2400" i="1" dirty="0" smtClean="0">
                <a:solidFill>
                  <a:srgbClr val="FFFF00"/>
                </a:solidFill>
                <a:latin typeface="Arial Black" pitchFamily="34" charset="0"/>
              </a:rPr>
              <a:t>¿</a:t>
            </a:r>
            <a:r>
              <a:rPr lang="es-ES_tradnl" sz="2400" i="1" dirty="0">
                <a:solidFill>
                  <a:srgbClr val="FFFF00"/>
                </a:solidFill>
                <a:latin typeface="Arial Black" pitchFamily="34" charset="0"/>
              </a:rPr>
              <a:t>Vas a tener envidia </a:t>
            </a:r>
            <a:endParaRPr lang="es-ES_tradnl" sz="2400" i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es-ES_tradnl" sz="2400" i="1" dirty="0" smtClean="0">
                <a:solidFill>
                  <a:srgbClr val="FFFF00"/>
                </a:solidFill>
                <a:latin typeface="Arial Black" pitchFamily="34" charset="0"/>
              </a:rPr>
              <a:t>porque </a:t>
            </a:r>
            <a:r>
              <a:rPr lang="es-ES_tradnl" sz="2400" i="1" dirty="0">
                <a:solidFill>
                  <a:srgbClr val="FFFF00"/>
                </a:solidFill>
                <a:latin typeface="Arial Black" pitchFamily="34" charset="0"/>
              </a:rPr>
              <a:t>yo soy bueno</a:t>
            </a:r>
            <a:r>
              <a:rPr lang="es-ES_tradnl" sz="2400" i="1" dirty="0" smtClean="0">
                <a:solidFill>
                  <a:srgbClr val="FFFF00"/>
                </a:solidFill>
                <a:latin typeface="Arial Black" pitchFamily="34" charset="0"/>
              </a:rPr>
              <a:t>?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»</a:t>
            </a:r>
            <a:endParaRPr lang="es-ES" sz="2400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874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7000"/>
    </mc:Choice>
    <mc:Fallback>
      <p:transition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isMari\Pictures\De Fano\jueves-santo-para-ninos-509082-ultima-cena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48443" y="3617729"/>
            <a:ext cx="45718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 os llamo siervos. </a:t>
            </a:r>
          </a:p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¡Sois amigos!</a:t>
            </a:r>
            <a:endParaRPr lang="es-E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20006"/>
      </p:ext>
    </p:extLst>
  </p:cSld>
  <p:clrMapOvr>
    <a:masterClrMapping/>
  </p:clrMapOvr>
  <p:transition spd="slow" advTm="12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2" y="548962"/>
            <a:ext cx="5400600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cap="small" dirty="0"/>
              <a:t>Compromiso:</a:t>
            </a:r>
            <a:endParaRPr lang="es-ES" dirty="0"/>
          </a:p>
          <a:p>
            <a:r>
              <a:rPr lang="es-ES" sz="1400" dirty="0"/>
              <a:t> </a:t>
            </a:r>
            <a:endParaRPr lang="es-ES" sz="1600" dirty="0"/>
          </a:p>
          <a:p>
            <a:r>
              <a:rPr lang="es-ES" sz="2000" dirty="0"/>
              <a:t>Jesús, no tienes manos.</a:t>
            </a:r>
          </a:p>
          <a:p>
            <a:r>
              <a:rPr lang="es-ES" sz="2000" dirty="0"/>
              <a:t>Tienes sólo nuestras manos para construir</a:t>
            </a:r>
          </a:p>
          <a:p>
            <a:r>
              <a:rPr lang="es-ES" sz="2000" dirty="0"/>
              <a:t>un mundo donde habite la justicia.</a:t>
            </a:r>
          </a:p>
          <a:p>
            <a:r>
              <a:rPr lang="es-ES" sz="1050" dirty="0"/>
              <a:t> </a:t>
            </a:r>
          </a:p>
          <a:p>
            <a:r>
              <a:rPr lang="es-ES" sz="2000" dirty="0"/>
              <a:t>Jesús, no tienes pies.</a:t>
            </a:r>
          </a:p>
          <a:p>
            <a:r>
              <a:rPr lang="es-ES" sz="2000" dirty="0"/>
              <a:t>Tienes sólo nuestros pies para poner en marcha</a:t>
            </a:r>
          </a:p>
          <a:p>
            <a:r>
              <a:rPr lang="es-ES" sz="2000" dirty="0"/>
              <a:t>la libertad y el amor.</a:t>
            </a:r>
          </a:p>
          <a:p>
            <a:r>
              <a:rPr lang="es-ES" sz="1050" dirty="0"/>
              <a:t> </a:t>
            </a:r>
          </a:p>
          <a:p>
            <a:r>
              <a:rPr lang="es-ES" sz="2000" dirty="0"/>
              <a:t>Jesús, no tienes labios.</a:t>
            </a:r>
          </a:p>
          <a:p>
            <a:r>
              <a:rPr lang="es-ES" sz="2000" dirty="0"/>
              <a:t>Tienes sólo nuestros labios para anunciar </a:t>
            </a:r>
          </a:p>
          <a:p>
            <a:r>
              <a:rPr lang="es-ES" sz="2000" dirty="0"/>
              <a:t>por el mundo la Buena Noticia a los pobres.</a:t>
            </a:r>
          </a:p>
          <a:p>
            <a:r>
              <a:rPr lang="es-ES" sz="1000" dirty="0"/>
              <a:t> </a:t>
            </a:r>
          </a:p>
          <a:p>
            <a:r>
              <a:rPr lang="es-ES" sz="2000" dirty="0"/>
              <a:t>Jesús, no tienes medios.</a:t>
            </a:r>
          </a:p>
          <a:p>
            <a:r>
              <a:rPr lang="es-ES" sz="2000" dirty="0"/>
              <a:t>Tienes sólo nuestra acción para lograr</a:t>
            </a:r>
          </a:p>
          <a:p>
            <a:r>
              <a:rPr lang="es-ES" sz="2000" dirty="0"/>
              <a:t>que todos los hombres seamos hermanos.</a:t>
            </a:r>
          </a:p>
          <a:p>
            <a:r>
              <a:rPr lang="es-ES" sz="1000" dirty="0"/>
              <a:t> </a:t>
            </a:r>
          </a:p>
          <a:p>
            <a:r>
              <a:rPr lang="es-ES" sz="2000" dirty="0"/>
              <a:t>Jesús, nosotros somos tu Evangelio,</a:t>
            </a:r>
          </a:p>
          <a:p>
            <a:r>
              <a:rPr lang="es-ES" sz="2000" dirty="0"/>
              <a:t>el único Evangelio que la gente puede leer,</a:t>
            </a:r>
          </a:p>
          <a:p>
            <a:r>
              <a:rPr lang="es-ES" sz="2000" dirty="0"/>
              <a:t>si nuestras vidas son obras y palabras </a:t>
            </a:r>
            <a:r>
              <a:rPr lang="es-ES" sz="2000" dirty="0" smtClean="0"/>
              <a:t>eficaces.</a:t>
            </a:r>
            <a:endParaRPr lang="es-ES" sz="2000" dirty="0"/>
          </a:p>
        </p:txBody>
      </p:sp>
      <p:sp>
        <p:nvSpPr>
          <p:cNvPr id="3" name="2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22459"/>
      </p:ext>
    </p:extLst>
  </p:cSld>
  <p:clrMapOvr>
    <a:masterClrMapping/>
  </p:clrMapOvr>
  <p:transition spd="slow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05422"/>
            </a:gs>
            <a:gs pos="25999">
              <a:srgbClr val="303C18"/>
            </a:gs>
            <a:gs pos="28000">
              <a:srgbClr val="F1E7CB"/>
            </a:gs>
            <a:gs pos="100000">
              <a:srgbClr val="F1E7CB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rgbClr val="9CB86E"/>
              </a:gs>
              <a:gs pos="97000">
                <a:schemeClr val="bg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6263" y="5084763"/>
            <a:ext cx="8243887" cy="1370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92D05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El Reino de los Cielos se parece a un propietario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92D05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que al amanecer salió a contratar jornaleros para su viña (…)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1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FFE593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Cuando oscureció, el dueño dijo al capataz:</a:t>
            </a:r>
            <a:endParaRPr lang="es-ES" sz="2400" b="1" dirty="0">
              <a:solidFill>
                <a:srgbClr val="FFE593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3076" name="Picture 3" descr="C:\Users\Administrador\Desktop\Byzantine_agricul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260350"/>
            <a:ext cx="727075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6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tx1"/>
            </a:gs>
            <a:gs pos="73000">
              <a:schemeClr val="bg1"/>
            </a:gs>
            <a:gs pos="24000">
              <a:srgbClr val="303C18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rgbClr val="9CB86E"/>
              </a:gs>
              <a:gs pos="97000">
                <a:schemeClr val="bg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3088" y="5080000"/>
            <a:ext cx="8245475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600" b="1" dirty="0" smtClean="0">
                <a:solidFill>
                  <a:srgbClr val="92D05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«Llama </a:t>
            </a:r>
            <a:r>
              <a:rPr lang="es-ES_tradnl" sz="2600" b="1" dirty="0">
                <a:solidFill>
                  <a:srgbClr val="92D05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a los obreros y págales el jornal,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600" b="1" dirty="0">
                <a:solidFill>
                  <a:srgbClr val="92D05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empezando por los últimos hasta los primeros».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FFD757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Vinieron los del atardecer y cobraron un denario cada uno.</a:t>
            </a:r>
            <a:endParaRPr lang="es-ES" sz="2400" b="1" dirty="0">
              <a:solidFill>
                <a:srgbClr val="FFD757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63525"/>
            <a:ext cx="6300787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1 CuadroTexto"/>
          <p:cNvSpPr txBox="1">
            <a:spLocks noChangeArrowheads="1"/>
          </p:cNvSpPr>
          <p:nvPr/>
        </p:nvSpPr>
        <p:spPr bwMode="auto">
          <a:xfrm>
            <a:off x="6084888" y="6280150"/>
            <a:ext cx="165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_tradnl" b="1" dirty="0">
                <a:solidFill>
                  <a:srgbClr val="FFE593"/>
                </a:solidFill>
                <a:latin typeface="+mj-lt"/>
                <a:cs typeface="Times New Roman" pitchFamily="18" charset="0"/>
              </a:rPr>
              <a:t>(Mat 20, 1-16)</a:t>
            </a:r>
            <a:endParaRPr lang="es-ES" b="1" dirty="0">
              <a:solidFill>
                <a:srgbClr val="FFE593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300787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3">
                <a:lumMod val="75000"/>
              </a:schemeClr>
            </a:gs>
            <a:gs pos="50000">
              <a:schemeClr val="tx1"/>
            </a:gs>
            <a:gs pos="95000">
              <a:srgbClr val="3B301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:\Users\Administrador\Desktop\vino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8641"/>
            <a:ext cx="8280919" cy="480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4 CuadroTexto"/>
          <p:cNvSpPr txBox="1">
            <a:spLocks noChangeArrowheads="1"/>
          </p:cNvSpPr>
          <p:nvPr/>
        </p:nvSpPr>
        <p:spPr bwMode="auto">
          <a:xfrm>
            <a:off x="539552" y="4997494"/>
            <a:ext cx="81369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27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A</a:t>
            </a:r>
            <a:r>
              <a:rPr lang="es-ES_tradnl" sz="27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lguien ha escrito: </a:t>
            </a:r>
            <a:r>
              <a:rPr lang="es-ES_tradnl" sz="27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«Lo que más teme el hombre </a:t>
            </a:r>
          </a:p>
          <a:p>
            <a:pPr algn="ctr" eaLnBrk="1" hangingPunct="1">
              <a:defRPr/>
            </a:pPr>
            <a:r>
              <a:rPr lang="es-ES_tradnl" sz="27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no es el sufrir, ni ser despreciado. </a:t>
            </a:r>
          </a:p>
          <a:p>
            <a:pPr algn="ctr" eaLnBrk="1" hangingPunct="1">
              <a:defRPr/>
            </a:pPr>
            <a:r>
              <a:rPr lang="es-ES_tradnl" sz="27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Lo que principalmente teme el hombre es </a:t>
            </a:r>
          </a:p>
          <a:p>
            <a:pPr algn="ctr" eaLnBrk="1" hangingPunct="1">
              <a:defRPr/>
            </a:pPr>
            <a:r>
              <a:rPr lang="es-ES_tradnl" sz="27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creerse  o darse cuenta de que es un inútil»</a:t>
            </a:r>
            <a:endParaRPr lang="es-ES" sz="2700" i="1" dirty="0" smtClean="0">
              <a:solidFill>
                <a:srgbClr val="FFD757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2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2 CuadroTexto"/>
          <p:cNvSpPr txBox="1">
            <a:spLocks noChangeArrowheads="1"/>
          </p:cNvSpPr>
          <p:nvPr/>
        </p:nvSpPr>
        <p:spPr bwMode="auto">
          <a:xfrm>
            <a:off x="5114925" y="980728"/>
            <a:ext cx="374491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dirty="0" smtClean="0">
                <a:ln>
                  <a:solidFill>
                    <a:srgbClr val="53D2FF"/>
                  </a:solidFill>
                </a:ln>
                <a:solidFill>
                  <a:srgbClr val="3366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Comprobar que nadie cuenta con nosotros, que nadie nos necesita, es uno de los dolores que nos pueden asaltar.</a:t>
            </a:r>
          </a:p>
          <a:p>
            <a:pPr algn="ctr" eaLnBrk="1" hangingPunct="1">
              <a:defRPr/>
            </a:pPr>
            <a:endParaRPr lang="es-ES_tradnl" sz="2800" b="1" dirty="0" smtClean="0">
              <a:ln>
                <a:solidFill>
                  <a:srgbClr val="53D2FF"/>
                </a:solidFill>
              </a:ln>
              <a:solidFill>
                <a:srgbClr val="3366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s-ES_tradnl" sz="2800" b="1" dirty="0" smtClean="0">
              <a:ln>
                <a:solidFill>
                  <a:srgbClr val="53D2FF"/>
                </a:solidFill>
              </a:ln>
              <a:solidFill>
                <a:srgbClr val="3366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s-ES_tradnl" sz="2800" b="1" dirty="0" smtClean="0">
                <a:ln>
                  <a:solidFill>
                    <a:srgbClr val="53D2FF"/>
                  </a:solidFill>
                </a:ln>
                <a:solidFill>
                  <a:srgbClr val="3366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Tal vez por eso, quienes pretenden humillarnos nos condenan </a:t>
            </a:r>
          </a:p>
          <a:p>
            <a:pPr algn="ctr" eaLnBrk="1" hangingPunct="1">
              <a:defRPr/>
            </a:pPr>
            <a:r>
              <a:rPr lang="es-ES_tradnl" sz="2800" b="1" dirty="0" smtClean="0">
                <a:ln>
                  <a:solidFill>
                    <a:srgbClr val="53D2FF"/>
                  </a:solidFill>
                </a:ln>
                <a:solidFill>
                  <a:srgbClr val="3366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a la </a:t>
            </a:r>
            <a:r>
              <a:rPr lang="es-ES_tradnl" sz="2800" b="1" i="1" dirty="0" smtClean="0">
                <a:ln>
                  <a:solidFill>
                    <a:srgbClr val="53D2FF"/>
                  </a:solidFill>
                </a:ln>
                <a:solidFill>
                  <a:srgbClr val="3366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«in-utilidad». </a:t>
            </a:r>
          </a:p>
          <a:p>
            <a:pPr algn="ctr" eaLnBrk="1" hangingPunct="1">
              <a:defRPr/>
            </a:pPr>
            <a:r>
              <a:rPr lang="es-ES_tradnl" sz="2800" b="1" dirty="0" smtClean="0">
                <a:ln>
                  <a:solidFill>
                    <a:srgbClr val="53D2FF"/>
                  </a:solidFill>
                </a:ln>
                <a:solidFill>
                  <a:srgbClr val="3366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Nos </a:t>
            </a:r>
            <a:r>
              <a:rPr lang="es-ES_tradnl" sz="2800" b="1" i="1" dirty="0" smtClean="0">
                <a:ln>
                  <a:solidFill>
                    <a:srgbClr val="53D2FF"/>
                  </a:solidFill>
                </a:ln>
                <a:solidFill>
                  <a:srgbClr val="3366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«ningunean».</a:t>
            </a:r>
            <a:endParaRPr lang="es-ES" sz="2800" b="1" i="1" dirty="0" smtClean="0">
              <a:ln>
                <a:solidFill>
                  <a:srgbClr val="53D2FF"/>
                </a:solidFill>
              </a:ln>
              <a:solidFill>
                <a:srgbClr val="3366FF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6148" name="Picture 4" descr="C:\Users\Administrador\Desktop\size1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8125"/>
            <a:ext cx="4176713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6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1E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5 CuadroTexto"/>
          <p:cNvSpPr txBox="1">
            <a:spLocks noChangeArrowheads="1"/>
          </p:cNvSpPr>
          <p:nvPr/>
        </p:nvSpPr>
        <p:spPr bwMode="auto">
          <a:xfrm>
            <a:off x="557213" y="1484313"/>
            <a:ext cx="8029575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26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En el mundo hay muchas personas desocupadas.</a:t>
            </a:r>
          </a:p>
          <a:p>
            <a:pPr eaLnBrk="1" hangingPunct="1">
              <a:defRPr/>
            </a:pPr>
            <a:endParaRPr lang="es-ES_tradnl" sz="2400" b="1" dirty="0" smtClean="0">
              <a:solidFill>
                <a:srgbClr val="FFD757"/>
              </a:solidFill>
              <a:latin typeface="+mn-lt"/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es-ES_tradnl" sz="2600" b="1" i="1" dirty="0" smtClean="0">
                <a:solidFill>
                  <a:srgbClr val="3366FF"/>
                </a:solidFill>
                <a:latin typeface="+mn-lt"/>
                <a:cs typeface="Times New Roman" pitchFamily="18" charset="0"/>
              </a:rPr>
              <a:t>Algunas porque no logran encontrar un empleo digno.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endParaRPr lang="es-ES_tradnl" sz="1400" b="1" i="1" dirty="0" smtClean="0">
              <a:solidFill>
                <a:srgbClr val="FFD757"/>
              </a:solidFill>
              <a:latin typeface="+mn-lt"/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es-ES_tradnl" sz="2600" b="1" i="1" dirty="0" smtClean="0">
                <a:solidFill>
                  <a:srgbClr val="92D050"/>
                </a:solidFill>
                <a:latin typeface="+mn-lt"/>
                <a:cs typeface="Times New Roman" pitchFamily="18" charset="0"/>
              </a:rPr>
              <a:t>Otras no se sienten cómodas en  el que tienen.</a:t>
            </a:r>
          </a:p>
          <a:p>
            <a:pPr eaLnBrk="1" hangingPunct="1">
              <a:defRPr/>
            </a:pPr>
            <a:endParaRPr lang="es-ES_tradnl" sz="2600" b="1" i="1" dirty="0" smtClean="0"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endParaRPr lang="es-ES_tradnl" sz="2600" b="1" i="1" dirty="0" smtClean="0">
              <a:latin typeface="+mn-lt"/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endParaRPr lang="es-ES_tradnl" sz="2600" b="1" i="1" dirty="0" smtClean="0">
              <a:latin typeface="+mn-lt"/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endParaRPr lang="es-ES_tradnl" sz="2600" b="1" i="1" dirty="0" smtClean="0"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endParaRPr lang="es-ES_tradnl" sz="2600" b="1" i="1" dirty="0" smtClean="0">
              <a:latin typeface="+mn-lt"/>
              <a:cs typeface="Times New Roman" pitchFamily="18" charset="0"/>
            </a:endParaRPr>
          </a:p>
          <a:p>
            <a:pPr marL="342900" indent="-342900" algn="ctr" eaLnBrk="1" hangingPunct="1">
              <a:buFont typeface="Wingdings" pitchFamily="2" charset="2"/>
              <a:buChar char="Ø"/>
              <a:defRPr/>
            </a:pPr>
            <a:r>
              <a:rPr lang="es-ES_tradnl" sz="2600" b="1" i="1" dirty="0" smtClean="0">
                <a:solidFill>
                  <a:srgbClr val="FFD757"/>
                </a:solidFill>
                <a:latin typeface="+mn-lt"/>
                <a:cs typeface="Times New Roman" pitchFamily="18" charset="0"/>
              </a:rPr>
              <a:t>Hay muchas a las que le hacen la vida imposible quienes lo gestionan o lo comparten.</a:t>
            </a:r>
            <a:endParaRPr lang="es-ES" sz="2600" b="1" i="1" dirty="0" smtClean="0">
              <a:solidFill>
                <a:srgbClr val="FFD757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7172" name="6 Grupo"/>
          <p:cNvGrpSpPr>
            <a:grpSpLocks/>
          </p:cNvGrpSpPr>
          <p:nvPr/>
        </p:nvGrpSpPr>
        <p:grpSpPr bwMode="auto">
          <a:xfrm>
            <a:off x="2268760" y="469900"/>
            <a:ext cx="4535488" cy="774700"/>
            <a:chOff x="2209101" y="453391"/>
            <a:chExt cx="4535884" cy="774700"/>
          </a:xfrm>
        </p:grpSpPr>
        <p:sp>
          <p:nvSpPr>
            <p:cNvPr id="8" name="7 Elipse"/>
            <p:cNvSpPr/>
            <p:nvPr/>
          </p:nvSpPr>
          <p:spPr>
            <a:xfrm>
              <a:off x="2209101" y="453391"/>
              <a:ext cx="4319965" cy="774700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9" name="4 CuadroTexto"/>
            <p:cNvSpPr txBox="1">
              <a:spLocks noChangeArrowheads="1"/>
            </p:cNvSpPr>
            <p:nvPr/>
          </p:nvSpPr>
          <p:spPr bwMode="auto">
            <a:xfrm>
              <a:off x="2209101" y="656591"/>
              <a:ext cx="4535884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2400" b="1" dirty="0" smtClean="0">
                  <a:solidFill>
                    <a:srgbClr val="FFD757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EL PUESTO DE TRABAJO</a:t>
              </a:r>
              <a:endParaRPr lang="es-ES" sz="2400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2" name="Picture 6" descr="C:\Users\Administrador\Desktop\hres pensa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45" y="3356992"/>
            <a:ext cx="424656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000">
        <p14:conveyor dir="l"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Administrador\Desktop\Image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961256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3568" y="355600"/>
            <a:ext cx="7561263" cy="63094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600" b="1" dirty="0">
                <a:solidFill>
                  <a:srgbClr val="92D050"/>
                </a:solidFill>
                <a:latin typeface="+mn-lt"/>
                <a:cs typeface="Times New Roman" pitchFamily="18" charset="0"/>
              </a:rPr>
              <a:t>También en la Iglesia hay creyentes </a:t>
            </a:r>
          </a:p>
          <a:p>
            <a:pPr algn="ctr">
              <a:defRPr/>
            </a:pPr>
            <a:r>
              <a:rPr lang="es-ES_tradnl" sz="2600" b="1" dirty="0">
                <a:solidFill>
                  <a:srgbClr val="92D050"/>
                </a:solidFill>
                <a:latin typeface="+mn-lt"/>
                <a:cs typeface="Times New Roman" pitchFamily="18" charset="0"/>
              </a:rPr>
              <a:t>que no se sienten invitados </a:t>
            </a:r>
            <a:endParaRPr lang="es-ES_tradnl" sz="2600" b="1" dirty="0" smtClean="0">
              <a:solidFill>
                <a:srgbClr val="92D05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600" b="1" dirty="0" smtClean="0">
                <a:solidFill>
                  <a:srgbClr val="92D050"/>
                </a:solidFill>
                <a:latin typeface="+mn-lt"/>
                <a:cs typeface="Times New Roman" pitchFamily="18" charset="0"/>
              </a:rPr>
              <a:t>a participar </a:t>
            </a:r>
            <a:r>
              <a:rPr lang="es-ES_tradnl" sz="2600" b="1" dirty="0">
                <a:solidFill>
                  <a:srgbClr val="92D050"/>
                </a:solidFill>
                <a:latin typeface="+mn-lt"/>
                <a:cs typeface="Times New Roman" pitchFamily="18" charset="0"/>
              </a:rPr>
              <a:t>en la tarea común.</a:t>
            </a:r>
          </a:p>
          <a:p>
            <a:pPr algn="ctr">
              <a:defRPr/>
            </a:pPr>
            <a:endParaRPr lang="es-ES_tradnl" sz="1200" b="1" dirty="0">
              <a:solidFill>
                <a:srgbClr val="92D05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600" b="1" dirty="0">
                <a:solidFill>
                  <a:srgbClr val="3366FF"/>
                </a:solidFill>
                <a:latin typeface="+mn-lt"/>
                <a:cs typeface="Times New Roman" pitchFamily="18" charset="0"/>
              </a:rPr>
              <a:t>No han encontrado su puesto en la comunidad.</a:t>
            </a:r>
          </a:p>
          <a:p>
            <a:pPr>
              <a:defRPr/>
            </a:pPr>
            <a:endParaRPr lang="es-ES_tradnl" sz="2600" b="1" dirty="0">
              <a:solidFill>
                <a:srgbClr val="FFD757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es-ES_tradnl" sz="2600" b="1" dirty="0">
              <a:solidFill>
                <a:srgbClr val="FFD757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s-ES_tradnl" sz="2600" b="1" dirty="0">
                <a:solidFill>
                  <a:srgbClr val="FFD757"/>
                </a:solidFill>
                <a:latin typeface="+mn-lt"/>
                <a:cs typeface="Times New Roman" pitchFamily="18" charset="0"/>
              </a:rPr>
              <a:t> O porque nunca se han molestado en buscarlo</a:t>
            </a:r>
            <a:r>
              <a:rPr lang="es-ES_tradnl" sz="2600" b="1" dirty="0" smtClean="0">
                <a:solidFill>
                  <a:srgbClr val="FFD757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endParaRPr lang="es-ES_tradnl" sz="2600" b="1" dirty="0">
              <a:solidFill>
                <a:srgbClr val="FFD757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s-ES_tradnl" sz="2600" b="1" dirty="0" smtClean="0">
                <a:solidFill>
                  <a:srgbClr val="FFD757"/>
                </a:solidFill>
                <a:latin typeface="+mn-lt"/>
                <a:cs typeface="Times New Roman" pitchFamily="18" charset="0"/>
              </a:rPr>
              <a:t> O porque nadie les tiene en cuenta.</a:t>
            </a:r>
            <a:endParaRPr lang="es-ES_tradnl" sz="2600" b="1" dirty="0">
              <a:solidFill>
                <a:srgbClr val="FFD757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endParaRPr lang="es-ES_tradnl" sz="2400" b="1" dirty="0">
              <a:solidFill>
                <a:srgbClr val="FFD757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s-ES_tradnl" sz="2600" b="1" dirty="0">
                <a:solidFill>
                  <a:srgbClr val="FFD757"/>
                </a:solidFill>
                <a:latin typeface="+mn-lt"/>
                <a:cs typeface="Times New Roman" pitchFamily="18" charset="0"/>
              </a:rPr>
              <a:t> O porque les parece demasiado comprometido </a:t>
            </a:r>
          </a:p>
          <a:p>
            <a:pPr algn="ctr">
              <a:defRPr/>
            </a:pPr>
            <a:r>
              <a:rPr lang="es-ES_tradnl" sz="2600" b="1" dirty="0">
                <a:solidFill>
                  <a:srgbClr val="FFD757"/>
                </a:solidFill>
                <a:latin typeface="+mn-lt"/>
                <a:cs typeface="Times New Roman" pitchFamily="18" charset="0"/>
              </a:rPr>
              <a:t>     y arriesgado.</a:t>
            </a:r>
          </a:p>
          <a:p>
            <a:pPr>
              <a:defRPr/>
            </a:pPr>
            <a:endParaRPr lang="es-ES_tradnl" sz="2600" b="1" dirty="0">
              <a:solidFill>
                <a:srgbClr val="FFD757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s-ES_tradnl" sz="2600" b="1" dirty="0">
                <a:solidFill>
                  <a:srgbClr val="FFD757"/>
                </a:solidFill>
                <a:latin typeface="+mn-lt"/>
                <a:cs typeface="Times New Roman" pitchFamily="18" charset="0"/>
              </a:rPr>
              <a:t> O porque alguien les ha puesto unas condiciones</a:t>
            </a:r>
          </a:p>
          <a:p>
            <a:pPr algn="ctr">
              <a:defRPr/>
            </a:pPr>
            <a:r>
              <a:rPr lang="es-ES_tradnl" sz="2600" b="1" dirty="0">
                <a:solidFill>
                  <a:srgbClr val="FFD757"/>
                </a:solidFill>
                <a:latin typeface="+mn-lt"/>
                <a:cs typeface="Times New Roman" pitchFamily="18" charset="0"/>
              </a:rPr>
              <a:t> que no pueden superar.</a:t>
            </a:r>
            <a:endParaRPr lang="es-ES" sz="2600" b="1" dirty="0">
              <a:solidFill>
                <a:srgbClr val="FFD757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conveyor dir="l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Administrador\Desktop\Image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1625"/>
            <a:ext cx="8523288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6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0246" name="5 Rectángulo"/>
          <p:cNvSpPr>
            <a:spLocks noChangeArrowheads="1"/>
          </p:cNvSpPr>
          <p:nvPr/>
        </p:nvSpPr>
        <p:spPr bwMode="auto">
          <a:xfrm>
            <a:off x="467544" y="476672"/>
            <a:ext cx="5040559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«Id también vosotros a mi viña»</a:t>
            </a:r>
            <a:endParaRPr lang="es-ES" sz="2800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0247" name="6 Rectángulo"/>
          <p:cNvSpPr>
            <a:spLocks noChangeArrowheads="1"/>
          </p:cNvSpPr>
          <p:nvPr/>
        </p:nvSpPr>
        <p:spPr bwMode="auto">
          <a:xfrm>
            <a:off x="467544" y="4111624"/>
            <a:ext cx="8158296" cy="241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El Dueño sale una y otra vez a buscar obreros. </a:t>
            </a:r>
          </a:p>
          <a:p>
            <a:pPr algn="ctr">
              <a:defRPr/>
            </a:pPr>
            <a:r>
              <a:rPr lang="es-ES_tradnl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Sin ellos no habrá vendimia.</a:t>
            </a:r>
          </a:p>
          <a:p>
            <a:pPr algn="ctr">
              <a:defRPr/>
            </a:pPr>
            <a:endParaRPr lang="es-ES_tradnl" sz="1100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_tradnl" sz="2800" b="1" dirty="0" smtClean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Todos los creyentes tenemos</a:t>
            </a:r>
          </a:p>
          <a:p>
            <a:pPr algn="ctr">
              <a:defRPr/>
            </a:pPr>
            <a:r>
              <a:rPr lang="es-ES_tradnl" sz="2800" b="1" dirty="0" smtClean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 un puesto importante y personal </a:t>
            </a:r>
          </a:p>
          <a:p>
            <a:pPr algn="ctr">
              <a:defRPr/>
            </a:pPr>
            <a:r>
              <a:rPr lang="es-ES_tradnl" sz="2800" b="1" dirty="0" smtClean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que nadie puede cubrir en lugar nuestro</a:t>
            </a:r>
            <a:r>
              <a:rPr lang="es-ES_tradnl" sz="2800" b="1" dirty="0" smtClean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s-ES_tradnl" sz="2800" b="1" dirty="0">
              <a:solidFill>
                <a:srgbClr val="92D05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6000">
    <p:split orient="vert"/>
    <p:sndAc>
      <p:stSnd>
        <p:snd r:embed="rId2" name="Banda-Sonora-The-Mission-Gabriels-Oboe-Morricon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70">
              <a:srgbClr val="AAE9F0"/>
            </a:gs>
            <a:gs pos="10000">
              <a:schemeClr val="accent5">
                <a:lumMod val="20000"/>
                <a:lumOff val="80000"/>
              </a:schemeClr>
            </a:gs>
            <a:gs pos="24000">
              <a:schemeClr val="bg1"/>
            </a:gs>
            <a:gs pos="45000">
              <a:srgbClr val="A18C23"/>
            </a:gs>
            <a:gs pos="77000">
              <a:schemeClr val="accent5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rg-2009.freevar.com/IRG/Nuestras_Creencias/Cuerpo%20de%20la%20Igles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41" y="-20199"/>
            <a:ext cx="9170932" cy="687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99592" y="3153162"/>
            <a:ext cx="806489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000" dirty="0" smtClean="0">
                <a:solidFill>
                  <a:prstClr val="black"/>
                </a:solidFill>
                <a:latin typeface="Arial Black" pitchFamily="34" charset="0"/>
              </a:rPr>
              <a:t>Si </a:t>
            </a:r>
            <a:r>
              <a:rPr lang="es-ES" sz="2000" dirty="0">
                <a:solidFill>
                  <a:prstClr val="black"/>
                </a:solidFill>
                <a:latin typeface="Arial Black" pitchFamily="34" charset="0"/>
              </a:rPr>
              <a:t>el pie dijera: "No soy mano, luego no formo parte del cuerpo", ¿dejaría por eso de </a:t>
            </a:r>
            <a:r>
              <a:rPr lang="es-ES" sz="2000" dirty="0" smtClean="0">
                <a:solidFill>
                  <a:prstClr val="black"/>
                </a:solidFill>
                <a:latin typeface="Arial Black" pitchFamily="34" charset="0"/>
              </a:rPr>
              <a:t>ser parte </a:t>
            </a:r>
            <a:r>
              <a:rPr lang="es-ES" sz="2000" dirty="0">
                <a:solidFill>
                  <a:prstClr val="black"/>
                </a:solidFill>
                <a:latin typeface="Arial Black" pitchFamily="34" charset="0"/>
              </a:rPr>
              <a:t>del </a:t>
            </a:r>
            <a:r>
              <a:rPr lang="es-ES" sz="2000" dirty="0" smtClean="0">
                <a:solidFill>
                  <a:prstClr val="black"/>
                </a:solidFill>
                <a:latin typeface="Arial Black" pitchFamily="34" charset="0"/>
              </a:rPr>
              <a:t>cuerpo?</a:t>
            </a:r>
            <a:endParaRPr lang="es-ES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99592" y="4365104"/>
            <a:ext cx="806489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000" dirty="0" smtClean="0">
                <a:solidFill>
                  <a:prstClr val="black"/>
                </a:solidFill>
                <a:latin typeface="Arial Black" pitchFamily="34" charset="0"/>
              </a:rPr>
              <a:t>El </a:t>
            </a:r>
            <a:r>
              <a:rPr lang="es-ES" sz="2000" dirty="0">
                <a:solidFill>
                  <a:prstClr val="black"/>
                </a:solidFill>
                <a:latin typeface="Arial Black" pitchFamily="34" charset="0"/>
              </a:rPr>
              <a:t>ojo no puede decir a la mano: "No te necesito"; y la cabeza no puede decir a los pies: "No os </a:t>
            </a:r>
            <a:r>
              <a:rPr lang="es-ES" sz="2000" dirty="0" smtClean="0">
                <a:solidFill>
                  <a:prstClr val="black"/>
                </a:solidFill>
                <a:latin typeface="Arial Black" pitchFamily="34" charset="0"/>
              </a:rPr>
              <a:t>necesito“.</a:t>
            </a:r>
            <a:endParaRPr lang="es-ES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98690"/>
      </p:ext>
    </p:extLst>
  </p:cSld>
  <p:clrMapOvr>
    <a:masterClrMapping/>
  </p:clrMapOvr>
  <p:transition spd="slow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UERTEIMPRESIONANTE">
  <a:themeElements>
    <a:clrScheme name="MUERTEIMPRESIONANT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MUERTEIMPRESIONAN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UERTEIMPRESIONANTE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ERTEIMPRESIONANTE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UERTEIMPRESIONANTE">
  <a:themeElements>
    <a:clrScheme name="MUERTEIMPRESIONANT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MUERTEIMPRESIONAN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UERTEIMPRESIONANTE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ERTEIMPRESIONANTE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528</Words>
  <Application>Microsoft Office PowerPoint</Application>
  <PresentationFormat>Presentación en pantalla (4:3)</PresentationFormat>
  <Paragraphs>101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Tema de Office</vt:lpstr>
      <vt:lpstr>2_Tema de Office</vt:lpstr>
      <vt:lpstr>MUERTEIMPRESIONANTE</vt:lpstr>
      <vt:lpstr>1_MUERTEIMPRESIONANTE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Antonia</dc:creator>
  <cp:lastModifiedBy>Centor</cp:lastModifiedBy>
  <cp:revision>47</cp:revision>
  <dcterms:created xsi:type="dcterms:W3CDTF">2011-08-13T15:52:15Z</dcterms:created>
  <dcterms:modified xsi:type="dcterms:W3CDTF">2014-09-18T16:13:44Z</dcterms:modified>
</cp:coreProperties>
</file>