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67" r:id="rId5"/>
    <p:sldId id="280" r:id="rId6"/>
    <p:sldId id="279" r:id="rId7"/>
    <p:sldId id="272" r:id="rId8"/>
    <p:sldId id="270" r:id="rId9"/>
    <p:sldId id="269" r:id="rId10"/>
    <p:sldId id="278" r:id="rId11"/>
    <p:sldId id="274" r:id="rId12"/>
    <p:sldId id="271" r:id="rId13"/>
    <p:sldId id="281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3CC33"/>
    <a:srgbClr val="FF33CC"/>
    <a:srgbClr val="FFC301"/>
    <a:srgbClr val="71835F"/>
    <a:srgbClr val="160808"/>
    <a:srgbClr val="262D36"/>
    <a:srgbClr val="313A45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 autoAdjust="0"/>
    <p:restoredTop sz="94660"/>
  </p:normalViewPr>
  <p:slideViewPr>
    <p:cSldViewPr>
      <p:cViewPr varScale="1">
        <p:scale>
          <a:sx n="45" d="100"/>
          <a:sy n="45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817D-57CD-463F-B8CB-B6E208248BE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FB6171-188E-457C-9BF6-0965A73D3C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_tradnl" sz="2800" b="1" i="0" dirty="0" smtClean="0">
              <a:latin typeface="+mj-lt"/>
              <a:cs typeface="Times New Roman" pitchFamily="18" charset="0"/>
            </a:rPr>
            <a:t>Acepta este mandamiento, pero ignora los demás.</a:t>
          </a:r>
          <a:endParaRPr lang="es-ES" sz="2800" i="0" dirty="0">
            <a:latin typeface="+mj-lt"/>
            <a:cs typeface="Times New Roman" pitchFamily="18" charset="0"/>
          </a:endParaRPr>
        </a:p>
      </dgm:t>
    </dgm:pt>
    <dgm:pt modelId="{7BD991D1-EB85-4398-A476-CD5DD5D07DF0}" type="parTrans" cxnId="{016D6530-0801-4AD7-8BB2-7EB89173A616}">
      <dgm:prSet/>
      <dgm:spPr/>
      <dgm:t>
        <a:bodyPr/>
        <a:lstStyle/>
        <a:p>
          <a:endParaRPr lang="es-ES"/>
        </a:p>
      </dgm:t>
    </dgm:pt>
    <dgm:pt modelId="{6564D3CB-515C-4C53-8225-349AAFA02A33}" type="sibTrans" cxnId="{016D6530-0801-4AD7-8BB2-7EB89173A616}">
      <dgm:prSet/>
      <dgm:spPr/>
      <dgm:t>
        <a:bodyPr/>
        <a:lstStyle/>
        <a:p>
          <a:endParaRPr lang="es-ES"/>
        </a:p>
      </dgm:t>
    </dgm:pt>
    <dgm:pt modelId="{BA2695B0-F5FC-4133-93B0-31ECF99DB6EC}" type="pres">
      <dgm:prSet presAssocID="{0BF1817D-57CD-463F-B8CB-B6E208248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54F600-8091-417F-86C4-39A1B06F1C7E}" type="pres">
      <dgm:prSet presAssocID="{DFFB6171-188E-457C-9BF6-0965A73D3CBE}" presName="parentText" presStyleLbl="node1" presStyleIdx="0" presStyleCnt="1" custLinFactNeighborY="111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F3328A-E0F8-4FDD-A51D-778A52ECC664}" type="presOf" srcId="{DFFB6171-188E-457C-9BF6-0965A73D3CBE}" destId="{1654F600-8091-417F-86C4-39A1B06F1C7E}" srcOrd="0" destOrd="0" presId="urn:microsoft.com/office/officeart/2005/8/layout/vList2"/>
    <dgm:cxn modelId="{105EFC35-3664-499F-9BEE-7EC74549AF30}" type="presOf" srcId="{0BF1817D-57CD-463F-B8CB-B6E208248BE8}" destId="{BA2695B0-F5FC-4133-93B0-31ECF99DB6EC}" srcOrd="0" destOrd="0" presId="urn:microsoft.com/office/officeart/2005/8/layout/vList2"/>
    <dgm:cxn modelId="{016D6530-0801-4AD7-8BB2-7EB89173A616}" srcId="{0BF1817D-57CD-463F-B8CB-B6E208248BE8}" destId="{DFFB6171-188E-457C-9BF6-0965A73D3CBE}" srcOrd="0" destOrd="0" parTransId="{7BD991D1-EB85-4398-A476-CD5DD5D07DF0}" sibTransId="{6564D3CB-515C-4C53-8225-349AAFA02A33}"/>
    <dgm:cxn modelId="{A1867B27-BF09-4F82-B51C-5D1209EF4157}" type="presParOf" srcId="{BA2695B0-F5FC-4133-93B0-31ECF99DB6EC}" destId="{1654F600-8091-417F-86C4-39A1B06F1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4F600-8091-417F-86C4-39A1B06F1C7E}">
      <dsp:nvSpPr>
        <dsp:cNvPr id="0" name=""/>
        <dsp:cNvSpPr/>
      </dsp:nvSpPr>
      <dsp:spPr>
        <a:xfrm>
          <a:off x="0" y="203"/>
          <a:ext cx="7920880" cy="64612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i="0" kern="1200" dirty="0" smtClean="0">
              <a:latin typeface="+mj-lt"/>
              <a:cs typeface="Times New Roman" pitchFamily="18" charset="0"/>
            </a:rPr>
            <a:t>Acepta este mandamiento, pero ignora los demás.</a:t>
          </a:r>
          <a:endParaRPr lang="es-ES" sz="2800" i="0" kern="1200" dirty="0">
            <a:latin typeface="+mj-lt"/>
            <a:cs typeface="Times New Roman" pitchFamily="18" charset="0"/>
          </a:endParaRPr>
        </a:p>
      </dsp:txBody>
      <dsp:txXfrm>
        <a:off x="31541" y="31744"/>
        <a:ext cx="7857798" cy="58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A7C5-054C-4354-8FD1-722400BD8B01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AD86-F454-4096-B8E3-9EA6614EBD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80559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C48A-F221-4025-96B3-85F81EC8038A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BB7-9180-4417-88DB-529C4EEB6F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6569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8EB4-37F5-47E3-9916-27E79E551C2D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2FBD-C26F-4CA9-B195-92282380E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63793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141A-9DE0-44E0-86CD-FD2E32D6E72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387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A834-07F7-4F46-8768-1730C80765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0107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2A50-C61F-4D74-B0CA-A2D563CAEBD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7978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9781-F381-4140-9C36-5F4F73073E2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8554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8E8F-289F-4D7F-80D8-264AA3DC10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5430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C665-14E1-4E2E-9BC6-1110A73731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678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D6DB-FCB4-48C6-93F2-2D82A2F2CC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97088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CD45-8F8E-410A-B37F-EB07B9643D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1758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12B4-1A38-4683-872D-12E3E15A2960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2084-64A6-4E1F-BF92-D2DB5E3E3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2763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9349-2243-40FE-9E24-68676564DB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0754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9543-BB4F-49CF-A6C3-49FEE9C423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0239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D3CE-6BAA-428F-9415-F1EA446A09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770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68F9-B569-46D1-A5E5-718AE5FB33C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522B-5403-49DF-B1B1-32893B69448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2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2655-19DF-4DEC-9555-4531030D3F6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8DA2-14DE-4F31-85DF-DBB9A2DA521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B88A-9259-4E47-84A4-DB00E4ACE58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C110-A7EF-479F-9E03-97A5A10D6C1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9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47A3F-1093-4F80-B568-9D8743C59CD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B725-AE55-439A-8CA0-C77BEA84509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3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CC70-733F-4AAB-B3AB-BEAD76AC256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A93A-5F2D-422A-ABCD-BCE0B56443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6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920B-1F0C-4E1E-AF9F-90C5D1BEE21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87B5-2F70-48E1-B941-6C91D12BD3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7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B73A-E53D-48F0-BFD2-AB4FE56C324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9E76-1C9B-4134-AFF1-6DD328754AF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B2AC-41CB-46B9-B549-7E0222E70F3B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2AD-1C66-4902-90DA-B35861B45D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028377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7666-9DC5-486E-B8C7-3133FF5DE3F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A895-3355-477B-B242-BB4CCACAAB7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DE91-8876-4AB2-B421-CE9A6778CE2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7BB4-BC55-455F-B8BC-8812A2DE5DE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50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966F-21BD-4CDC-856B-CDA744CC914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0749-4079-4B6D-853F-77541E1A4D6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14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180E-81D6-4055-8C2B-054B3D11A96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5230-B749-4897-8AC0-99AB76110EA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7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0BAC-D6A1-474D-8420-9744E51BED6D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D805-A023-41A3-81A4-A2C1B7F4BE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17162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1784-CE98-4C9A-971E-202F28D33D1F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B623-D02C-4592-A2C5-E45BC0A313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82402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5A52-0455-4E64-B2AF-F7A5B4E89E91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4C54-6836-498C-882C-24F3233820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38484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332C-501F-44BC-BB9B-6D609E9B8D23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0397-4A9C-48E0-851D-FEA4280C5A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24674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95CA-62BA-4C0E-8F11-5867906B2012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9F98-207E-4994-8F79-8C448A262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32999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FD88-639A-406A-9524-5B67505788BD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5BA8-5A2A-4ADF-9C0E-9C9A509DB6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44894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E0B789-35AC-4434-A36D-9A85171D3EAF}" type="datetimeFigureOut">
              <a:rPr lang="es-ES"/>
              <a:pPr>
                <a:defRPr/>
              </a:pPr>
              <a:t>16/09/2014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EC86BF-0AB2-42B5-B56A-9BF8BDA7D6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09FE8B-FBC9-4E3C-9F03-0F496F3F2735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6B882-813B-4328-A9D7-00FE44AF0C0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16/09/2014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000F57-7D41-4D5D-88BF-3B8357F1390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93D23"/>
            </a:gs>
            <a:gs pos="42950">
              <a:srgbClr val="EEEEEE"/>
            </a:gs>
            <a:gs pos="93000">
              <a:srgbClr val="CDCDCD"/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241629" y="268754"/>
            <a:ext cx="6660741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Domingo 26º Tiempo Ordinario  – Ciclo 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303380" y="1052736"/>
            <a:ext cx="43010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Dijo Jesús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 los sumos sacerdotes 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a los ancianos del pueblo: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«¿Qué os parece?».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Un hombre tenía dos hijos.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 Se acercó al primero y le dijo: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8100000" algn="tr" rotWithShape="0">
                  <a:prstClr val="black">
                    <a:alpha val="86000"/>
                  </a:prstClr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rgbClr val="0000FF"/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«Hijo, ve hoy a trabajar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600" b="1" dirty="0">
                <a:solidFill>
                  <a:srgbClr val="0000FF"/>
                </a:solidFill>
                <a:effectLst>
                  <a:outerShdw blurRad="38100" dist="38100" dir="8100000" algn="tr" rotWithShape="0">
                    <a:prstClr val="black">
                      <a:alpha val="86000"/>
                    </a:prstClr>
                  </a:outerShdw>
                </a:effectLst>
                <a:latin typeface="+mj-lt"/>
                <a:cs typeface="Times New Roman" pitchFamily="18" charset="0"/>
              </a:rPr>
              <a:t>en la viña».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Él le contestó: </a:t>
            </a:r>
            <a:r>
              <a:rPr lang="es-ES_tradn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cs typeface="Times New Roman" pitchFamily="18" charset="0"/>
              </a:rPr>
              <a:t>«No quiero».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2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Pero 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después se </a:t>
            </a:r>
            <a:r>
              <a:rPr lang="es-ES_tradn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arrepintió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s-ES_tradnl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y fue.</a:t>
            </a:r>
          </a:p>
        </p:txBody>
      </p:sp>
      <p:pic>
        <p:nvPicPr>
          <p:cNvPr id="2053" name="Picture 6" descr="C:\Users\Administrador\Desktop\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14375"/>
            <a:ext cx="41402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000">
    <p:circle/>
    <p:sndAc>
      <p:stSnd loop="1">
        <p:snd r:embed="rId2" name="Meditation Aus Thai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683568" y="4437063"/>
            <a:ext cx="806489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El relato nos invita a revisar nuestro espíritu: ¿farisaico, formalista, hipócrita?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Pero también esa religión de consumo,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sin referencia  a la voluntad de Dios, </a:t>
            </a:r>
          </a:p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que nos permite ser religiosos sin ser creyentes.</a:t>
            </a:r>
            <a:endParaRPr lang="es-ES" sz="2600" b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1 Rectángulo"/>
          <p:cNvSpPr>
            <a:spLocks noChangeArrowheads="1"/>
          </p:cNvSpPr>
          <p:nvPr/>
        </p:nvSpPr>
        <p:spPr bwMode="auto">
          <a:xfrm>
            <a:off x="1745874" y="320675"/>
            <a:ext cx="5652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¿Cómo </a:t>
            </a:r>
            <a:r>
              <a:rPr lang="es-ES_tradnl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demostrar </a:t>
            </a:r>
            <a:r>
              <a:rPr lang="es-ES_tradnl" sz="28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la verdad de la fe</a:t>
            </a:r>
            <a:r>
              <a:rPr lang="es-ES_tradnl" sz="28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?</a:t>
            </a:r>
            <a:endParaRPr lang="es-ES_tradnl" sz="2800" b="1" dirty="0">
              <a:solidFill>
                <a:srgbClr val="0000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8197" name="Picture 10" descr="C:\Users\Administrador\Desktop\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6858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o"/>
          <p:cNvSpPr/>
          <p:nvPr/>
        </p:nvSpPr>
        <p:spPr>
          <a:xfrm>
            <a:off x="908050" y="1052737"/>
            <a:ext cx="7127875" cy="3168352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6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1421829" y="4941168"/>
            <a:ext cx="67505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" sz="3200" dirty="0" smtClean="0">
                <a:solidFill>
                  <a:srgbClr val="FFC000"/>
                </a:solidFill>
                <a:latin typeface="Dingbats Two"/>
              </a:rPr>
              <a:t>V</a:t>
            </a:r>
            <a:r>
              <a:rPr lang="es-ES" sz="3200" dirty="0" smtClean="0">
                <a:solidFill>
                  <a:srgbClr val="FFC000"/>
                </a:solidFill>
              </a:rPr>
              <a:t> Señor, haz que mi fe sea </a:t>
            </a:r>
            <a:r>
              <a:rPr lang="es-ES" sz="3200" b="1" dirty="0" smtClean="0">
                <a:solidFill>
                  <a:srgbClr val="FFC000"/>
                </a:solidFill>
              </a:rPr>
              <a:t>activa</a:t>
            </a:r>
            <a:r>
              <a:rPr lang="es-ES" sz="3200" dirty="0" smtClean="0">
                <a:solidFill>
                  <a:srgbClr val="FFC000"/>
                </a:solidFill>
              </a:rPr>
              <a:t>.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9220" name="1 Rectángulo"/>
          <p:cNvSpPr>
            <a:spLocks noChangeArrowheads="1"/>
          </p:cNvSpPr>
          <p:nvPr/>
        </p:nvSpPr>
        <p:spPr bwMode="auto">
          <a:xfrm>
            <a:off x="395536" y="406405"/>
            <a:ext cx="6870535" cy="64633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Oración: De un “credo” de Pablo VI</a:t>
            </a:r>
            <a:endParaRPr lang="es-ES_tradnl" sz="3600" b="1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87663" y="1404065"/>
            <a:ext cx="6068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0000FF"/>
                </a:solidFill>
                <a:latin typeface="Dingbats Two"/>
              </a:rPr>
              <a:t>V</a:t>
            </a:r>
            <a:r>
              <a:rPr lang="es-ES" sz="3200" dirty="0" smtClean="0">
                <a:solidFill>
                  <a:srgbClr val="0000FF"/>
                </a:solidFill>
              </a:rPr>
              <a:t> Señor, haz que mi fe sea </a:t>
            </a:r>
            <a:r>
              <a:rPr lang="es-ES" sz="3200" b="1" dirty="0" smtClean="0">
                <a:solidFill>
                  <a:srgbClr val="0000FF"/>
                </a:solidFill>
              </a:rPr>
              <a:t>plena.</a:t>
            </a:r>
            <a:endParaRPr lang="es-ES" sz="3200" dirty="0">
              <a:solidFill>
                <a:srgbClr val="0000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81331" y="2196153"/>
            <a:ext cx="5882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Dingbats Two"/>
              </a:rPr>
              <a:t>V</a:t>
            </a:r>
            <a:r>
              <a:rPr lang="es-ES" sz="3200" dirty="0" smtClean="0">
                <a:solidFill>
                  <a:srgbClr val="FFFF00"/>
                </a:solidFill>
              </a:rPr>
              <a:t> Señor</a:t>
            </a:r>
            <a:r>
              <a:rPr lang="es-ES" sz="3200" dirty="0">
                <a:solidFill>
                  <a:srgbClr val="FFFF00"/>
                </a:solidFill>
              </a:rPr>
              <a:t>, haz que mi fe sea </a:t>
            </a:r>
            <a:r>
              <a:rPr lang="es-ES" sz="3200" b="1" dirty="0" smtClean="0">
                <a:solidFill>
                  <a:srgbClr val="FFFF00"/>
                </a:solidFill>
              </a:rPr>
              <a:t>libre.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90097" y="3068960"/>
            <a:ext cx="6102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Dingbats Two"/>
              </a:rPr>
              <a:t>V</a:t>
            </a:r>
            <a:r>
              <a:rPr lang="es-ES" sz="3200" dirty="0" smtClean="0">
                <a:solidFill>
                  <a:srgbClr val="FF0000"/>
                </a:solidFill>
              </a:rPr>
              <a:t> Señor</a:t>
            </a:r>
            <a:r>
              <a:rPr lang="es-ES" sz="3200" dirty="0">
                <a:solidFill>
                  <a:srgbClr val="FF0000"/>
                </a:solidFill>
              </a:rPr>
              <a:t>, haz que mi fe sea </a:t>
            </a:r>
            <a:r>
              <a:rPr lang="es-ES" sz="3200" b="1" dirty="0" smtClean="0">
                <a:solidFill>
                  <a:srgbClr val="FF0000"/>
                </a:solidFill>
              </a:rPr>
              <a:t>fuerte.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35306" y="4005064"/>
            <a:ext cx="6165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srgbClr val="00FF00"/>
                </a:solidFill>
                <a:latin typeface="Dingbats Two"/>
              </a:rPr>
              <a:t>V</a:t>
            </a:r>
            <a:r>
              <a:rPr lang="es-ES" sz="3200" dirty="0" smtClean="0">
                <a:solidFill>
                  <a:srgbClr val="00FF00"/>
                </a:solidFill>
              </a:rPr>
              <a:t> Señor</a:t>
            </a:r>
            <a:r>
              <a:rPr lang="es-ES" sz="3200" dirty="0">
                <a:solidFill>
                  <a:srgbClr val="00FF00"/>
                </a:solidFill>
              </a:rPr>
              <a:t>, haz que mi fe sea </a:t>
            </a:r>
            <a:r>
              <a:rPr lang="es-ES" sz="3200" b="1" dirty="0" smtClean="0">
                <a:solidFill>
                  <a:srgbClr val="00FF00"/>
                </a:solidFill>
              </a:rPr>
              <a:t>alegre.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4751"/>
      </p:ext>
    </p:extLst>
  </p:cSld>
  <p:clrMapOvr>
    <a:masterClrMapping/>
  </p:clrMapOvr>
  <p:transition spd="slow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2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39251F"/>
            </a:gs>
            <a:gs pos="70000">
              <a:srgbClr val="A39190"/>
            </a:gs>
            <a:gs pos="19167">
              <a:srgbClr val="39251F"/>
            </a:gs>
            <a:gs pos="75000">
              <a:schemeClr val="bg2">
                <a:lumMod val="90000"/>
              </a:schemeClr>
            </a:gs>
            <a:gs pos="67000">
              <a:schemeClr val="bg1"/>
            </a:gs>
            <a:gs pos="48000">
              <a:srgbClr val="4D2A2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3088" y="5080000"/>
            <a:ext cx="82454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Se acercó al segundo y le dijo lo mismo</a:t>
            </a:r>
            <a:r>
              <a:rPr lang="es-ES_tradnl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. Él le respondió: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«Voy, Señor».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Times New Roman" pitchFamily="18" charset="0"/>
              </a:rPr>
              <a:t>Pero no fue.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«¿Cuál de los dos hizo lo que quería el Padre?»</a:t>
            </a:r>
            <a:endParaRPr lang="es-ES" sz="2800" b="1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076" name="1 CuadroTexto"/>
          <p:cNvSpPr txBox="1">
            <a:spLocks noChangeArrowheads="1"/>
          </p:cNvSpPr>
          <p:nvPr/>
        </p:nvSpPr>
        <p:spPr bwMode="auto">
          <a:xfrm>
            <a:off x="6084888" y="6280150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(Mat 21, 28-31)</a:t>
            </a:r>
            <a:endParaRPr lang="es-ES" b="1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7" name="Picture 6" descr="C:\Users\Administrador\Desktop\Imag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0413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550">
            <a:off x="202585" y="1584059"/>
            <a:ext cx="288280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209">
            <a:off x="5441503" y="1348402"/>
            <a:ext cx="3618772" cy="2415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6" y="3699506"/>
            <a:ext cx="4080226" cy="298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27" y="1123003"/>
            <a:ext cx="1743075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510520" y="28903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33CC"/>
                </a:solidFill>
              </a:rPr>
              <a:t>Ante las distintas maneras de vivir la fe que se nos proponen.</a:t>
            </a:r>
          </a:p>
          <a:p>
            <a:pPr algn="ctr"/>
            <a:r>
              <a:rPr lang="es-ES" sz="2400" b="1" dirty="0" smtClean="0">
                <a:solidFill>
                  <a:srgbClr val="FF33CC"/>
                </a:solidFill>
              </a:rPr>
              <a:t>¿Qué estamos eligiendo? / ¿Qué vamos a elegir?</a:t>
            </a:r>
            <a:endParaRPr lang="es-ES" sz="2400" b="1" dirty="0">
              <a:solidFill>
                <a:srgbClr val="FF33CC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11" y="3861048"/>
            <a:ext cx="3431409" cy="2745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1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uario\Pictures\LITURGIA\PENTECOSTES B\Espiritu Santo fondo 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212725"/>
            <a:ext cx="9644063" cy="754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 rot="443331">
            <a:off x="682100" y="542035"/>
            <a:ext cx="84633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>
                <a:ln w="6350">
                  <a:solidFill>
                    <a:srgbClr val="000000"/>
                  </a:solidFill>
                </a:ln>
                <a:solidFill>
                  <a:srgbClr val="CCCC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Una fe basada en ritos y costumbres. </a:t>
            </a:r>
            <a:endParaRPr lang="es-ES" sz="2800" dirty="0">
              <a:ln w="6350">
                <a:solidFill>
                  <a:srgbClr val="000000"/>
                </a:solidFill>
              </a:ln>
              <a:solidFill>
                <a:srgbClr val="CCCC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77281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smtClean="0">
                <a:ln w="6350">
                  <a:solidFill>
                    <a:srgbClr val="000000"/>
                  </a:solidFill>
                </a:ln>
                <a:solidFill>
                  <a:srgbClr val="FF66CC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Una fe comprometida y transformadora.</a:t>
            </a:r>
            <a:endParaRPr lang="es-ES" sz="2800" dirty="0">
              <a:ln w="6350">
                <a:solidFill>
                  <a:srgbClr val="000000"/>
                </a:solidFill>
              </a:ln>
              <a:solidFill>
                <a:srgbClr val="FF66CC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94574">
            <a:off x="293712" y="2948952"/>
            <a:ext cx="85011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>
                <a:ln w="635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Una fe preocupada por los marginados. </a:t>
            </a:r>
            <a:endParaRPr lang="es-ES" sz="2800" dirty="0">
              <a:ln w="6350"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29687" y="5766355"/>
            <a:ext cx="6409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dirty="0" smtClean="0">
                <a:ln w="6350">
                  <a:solidFill>
                    <a:srgbClr val="000000"/>
                  </a:solidFill>
                </a:ln>
                <a:solidFill>
                  <a:srgbClr val="66FF33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¿Dónde te sitúas?</a:t>
            </a:r>
            <a:endParaRPr lang="es-ES" sz="4800" dirty="0">
              <a:ln w="6350">
                <a:solidFill>
                  <a:srgbClr val="000000"/>
                </a:solidFill>
              </a:ln>
              <a:solidFill>
                <a:srgbClr val="66FF33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1342131">
            <a:off x="308170" y="4005064"/>
            <a:ext cx="85011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ln w="6350"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L</a:t>
            </a:r>
            <a:r>
              <a:rPr lang="es-ES" sz="2800" dirty="0" smtClean="0">
                <a:ln w="6350">
                  <a:solidFill>
                    <a:srgbClr val="00000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a fe de grandes concentraciones. </a:t>
            </a:r>
            <a:endParaRPr lang="es-ES" sz="2800" dirty="0">
              <a:ln w="6350">
                <a:solidFill>
                  <a:srgbClr val="00000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0570" y="5013176"/>
            <a:ext cx="85011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>
                <a:ln w="6350">
                  <a:solidFill>
                    <a:srgbClr val="000000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C00000"/>
                  </a:outerShdw>
                </a:effectLst>
                <a:latin typeface="Arial Black" pitchFamily="34" charset="0"/>
                <a:cs typeface="Times New Roman" pitchFamily="18" charset="0"/>
              </a:rPr>
              <a:t>Una fe que…, y…. </a:t>
            </a:r>
            <a:endParaRPr lang="es-ES" sz="2800" dirty="0">
              <a:ln w="6350">
                <a:solidFill>
                  <a:srgbClr val="000000"/>
                </a:solidFill>
              </a:ln>
              <a:solidFill>
                <a:srgbClr val="FFC000"/>
              </a:solidFill>
              <a:effectLst>
                <a:outerShdw blurRad="50800" dist="50800" dir="5400000" algn="ctr" rotWithShape="0">
                  <a:srgbClr val="C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8258"/>
      </p:ext>
    </p:extLst>
  </p:cSld>
  <p:clrMapOvr>
    <a:masterClrMapping/>
  </p:clrMapOvr>
  <p:transition spd="slow" advTm="2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1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:\Users\Administrador\Desktop\Imag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6 Grupo"/>
          <p:cNvGrpSpPr>
            <a:grpSpLocks/>
          </p:cNvGrpSpPr>
          <p:nvPr/>
        </p:nvGrpSpPr>
        <p:grpSpPr bwMode="auto">
          <a:xfrm>
            <a:off x="2406115" y="285750"/>
            <a:ext cx="3678053" cy="774700"/>
            <a:chOff x="2209101" y="453391"/>
            <a:chExt cx="4198592" cy="774700"/>
          </a:xfrm>
        </p:grpSpPr>
        <p:sp>
          <p:nvSpPr>
            <p:cNvPr id="8" name="7 Elipse"/>
            <p:cNvSpPr/>
            <p:nvPr/>
          </p:nvSpPr>
          <p:spPr>
            <a:xfrm>
              <a:off x="2209101" y="453391"/>
              <a:ext cx="4198592" cy="774700"/>
            </a:xfrm>
            <a:prstGeom prst="ellipse">
              <a:avLst/>
            </a:prstGeom>
            <a:gradFill>
              <a:gsLst>
                <a:gs pos="5000">
                  <a:schemeClr val="accent3">
                    <a:lumMod val="75000"/>
                  </a:schemeClr>
                </a:gs>
                <a:gs pos="50000">
                  <a:schemeClr val="tx1"/>
                </a:gs>
                <a:gs pos="95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4 CuadroTexto"/>
            <p:cNvSpPr txBox="1">
              <a:spLocks noChangeArrowheads="1"/>
            </p:cNvSpPr>
            <p:nvPr/>
          </p:nvSpPr>
          <p:spPr bwMode="auto">
            <a:xfrm>
              <a:off x="2209101" y="656591"/>
              <a:ext cx="403244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ES_tradnl" sz="2400" b="1" dirty="0" smtClean="0">
                  <a:solidFill>
                    <a:srgbClr val="FFD75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s-ES_tradnl" sz="2400" b="1" dirty="0" smtClean="0">
                  <a:solidFill>
                    <a:srgbClr val="FFD75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cs typeface="Times New Roman" pitchFamily="18" charset="0"/>
                </a:rPr>
                <a:t>EL ENVÍO A LA VIÑA</a:t>
              </a:r>
              <a:endParaRPr lang="es-ES" sz="2400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3203848" y="1412776"/>
            <a:ext cx="5976937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Times New Roman" pitchFamily="18" charset="0"/>
              </a:rPr>
              <a:t>La </a:t>
            </a:r>
            <a:r>
              <a:rPr lang="es-ES_tradnl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Times New Roman" pitchFamily="18" charset="0"/>
              </a:rPr>
              <a:t>religión y la fe </a:t>
            </a:r>
            <a:endParaRPr lang="es-ES_tradnl" sz="3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33CC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Times New Roman" pitchFamily="18" charset="0"/>
              </a:rPr>
              <a:t>a la medida de cada uno </a:t>
            </a:r>
          </a:p>
          <a:p>
            <a:pPr algn="ctr">
              <a:defRPr/>
            </a:pPr>
            <a:r>
              <a:rPr lang="es-ES_tradnl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Times New Roman" pitchFamily="18" charset="0"/>
              </a:rPr>
              <a:t>nos lleva </a:t>
            </a:r>
            <a:endParaRPr lang="es-ES_tradnl" sz="3200" b="1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33CC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33CC"/>
                </a:solidFill>
                <a:latin typeface="+mn-lt"/>
                <a:cs typeface="Times New Roman" pitchFamily="18" charset="0"/>
              </a:rPr>
              <a:t>a una religión supermercado.</a:t>
            </a:r>
            <a:endParaRPr lang="es-ES_tradnl" sz="32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33CC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253859258"/>
              </p:ext>
            </p:extLst>
          </p:nvPr>
        </p:nvGraphicFramePr>
        <p:xfrm>
          <a:off x="755576" y="5951021"/>
          <a:ext cx="79208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719208" y="4390744"/>
            <a:ext cx="7921608" cy="694440"/>
            <a:chOff x="35640" y="0"/>
            <a:chExt cx="7921608" cy="730080"/>
          </a:xfrm>
        </p:grpSpPr>
        <p:sp>
          <p:nvSpPr>
            <p:cNvPr id="12" name="11 Rectángulo redondeado"/>
            <p:cNvSpPr/>
            <p:nvPr/>
          </p:nvSpPr>
          <p:spPr>
            <a:xfrm>
              <a:off x="720080" y="0"/>
              <a:ext cx="6624736" cy="73008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5640" y="35640"/>
              <a:ext cx="7921608" cy="65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i="0" kern="1200" dirty="0" smtClean="0">
                  <a:cs typeface="Times New Roman" pitchFamily="18" charset="0"/>
                </a:rPr>
                <a:t>Toma esta verdad y deja la otra.</a:t>
              </a:r>
              <a:endParaRPr lang="es-ES" sz="2800" i="0" kern="1200" dirty="0">
                <a:cs typeface="Times New Roman" pitchFamily="18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83568" y="3544530"/>
            <a:ext cx="7992888" cy="748566"/>
            <a:chOff x="0" y="300409"/>
            <a:chExt cx="7992888" cy="1141920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300409"/>
              <a:ext cx="7992888" cy="11419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5744" y="356153"/>
              <a:ext cx="7881400" cy="1030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i="0" kern="1200" dirty="0" smtClean="0">
                  <a:cs typeface="Times New Roman" pitchFamily="18" charset="0"/>
                </a:rPr>
                <a:t>Ante la estantería uno elige lo que le conviene.</a:t>
              </a:r>
              <a:endParaRPr lang="es-ES" sz="2800" i="0" kern="1200" dirty="0">
                <a:cs typeface="Times New Roman" pitchFamily="18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11561" y="5189088"/>
            <a:ext cx="7801284" cy="645840"/>
            <a:chOff x="-67615" y="1820845"/>
            <a:chExt cx="7929834" cy="645840"/>
          </a:xfrm>
        </p:grpSpPr>
        <p:sp>
          <p:nvSpPr>
            <p:cNvPr id="18" name="17 Rectángulo redondeado"/>
            <p:cNvSpPr/>
            <p:nvPr/>
          </p:nvSpPr>
          <p:spPr>
            <a:xfrm>
              <a:off x="225162" y="1820845"/>
              <a:ext cx="7621337" cy="6458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-67615" y="1852372"/>
              <a:ext cx="7929834" cy="58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i="0" kern="1200" dirty="0" smtClean="0">
                  <a:solidFill>
                    <a:schemeClr val="tx1"/>
                  </a:solidFill>
                  <a:cs typeface="Times New Roman" pitchFamily="18" charset="0"/>
                </a:rPr>
                <a:t>Se lleva estos ritos y prescinde de aquellos.</a:t>
              </a:r>
              <a:r>
                <a:rPr lang="es-ES_tradnl" sz="2800" b="1" i="0" kern="1200" dirty="0" smtClean="0">
                  <a:solidFill>
                    <a:schemeClr val="bg1"/>
                  </a:solidFill>
                  <a:cs typeface="Times New Roman" pitchFamily="18" charset="0"/>
                </a:rPr>
                <a:t>.</a:t>
              </a:r>
              <a:endParaRPr lang="es-ES" sz="2800" i="0" kern="12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A9B79B"/>
            </a:gs>
            <a:gs pos="51000">
              <a:schemeClr val="accent3">
                <a:lumMod val="40000"/>
                <a:lumOff val="60000"/>
              </a:schemeClr>
            </a:gs>
            <a:gs pos="53000">
              <a:schemeClr val="bg2">
                <a:lumMod val="2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5135563" y="1412875"/>
            <a:ext cx="37449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_tradnl" sz="2800" b="1" dirty="0" smtClean="0"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Pero la religión buscada “a la medida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cada uno”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al final no nos ayuda.</a:t>
            </a:r>
          </a:p>
          <a:p>
            <a:pPr algn="ctr" eaLnBrk="1" hangingPunct="1">
              <a:defRPr/>
            </a:pPr>
            <a:endParaRPr lang="es-ES_tradnl" sz="2800" b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cómoda, pero </a:t>
            </a: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el momento de crisis </a:t>
            </a: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nos abandona </a:t>
            </a:r>
          </a:p>
          <a:p>
            <a:pPr algn="ctr" eaLnBrk="1" hangingPunct="1">
              <a:defRPr/>
            </a:pPr>
            <a:r>
              <a:rPr lang="es-ES_tradnl" sz="28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nuestra suerte».</a:t>
            </a:r>
          </a:p>
          <a:p>
            <a:pPr algn="ctr" eaLnBrk="1" hangingPunct="1">
              <a:defRPr/>
            </a:pPr>
            <a:r>
              <a:rPr lang="es-ES_tradnl" sz="2000" b="1" i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                          (Benedicto XVI)</a:t>
            </a:r>
            <a:endParaRPr lang="es-ES" sz="2000" b="1" i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5124" name="Picture 5" descr="C:\Users\Administrador\Desktop\3560082131_72e34e94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82813"/>
            <a:ext cx="43688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8750" y="311150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4D2A2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Se escoge aquello que place,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4D2A2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y algunos saben también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4D2A2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sacarle provecho.</a:t>
            </a:r>
          </a:p>
        </p:txBody>
      </p:sp>
    </p:spTree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lumMod val="50000"/>
              </a:schemeClr>
            </a:gs>
            <a:gs pos="42000">
              <a:schemeClr val="bg2">
                <a:lumMod val="75000"/>
              </a:schemeClr>
            </a:gs>
            <a:gs pos="69000">
              <a:srgbClr val="39251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Users\Administrador\Desktop\Imag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825"/>
            <a:ext cx="4100513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5 Rectángulo"/>
          <p:cNvSpPr>
            <a:spLocks noChangeArrowheads="1"/>
          </p:cNvSpPr>
          <p:nvPr/>
        </p:nvSpPr>
        <p:spPr bwMode="auto">
          <a:xfrm>
            <a:off x="1358900" y="404664"/>
            <a:ext cx="6096092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«Hijo</a:t>
            </a: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, ve hoy a trabajar en la viña»</a:t>
            </a:r>
            <a:endParaRPr lang="es-ES" sz="3200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j-lt"/>
            </a:endParaRPr>
          </a:p>
        </p:txBody>
      </p:sp>
      <p:sp>
        <p:nvSpPr>
          <p:cNvPr id="10247" name="6 Rectángulo"/>
          <p:cNvSpPr>
            <a:spLocks noChangeArrowheads="1"/>
          </p:cNvSpPr>
          <p:nvPr/>
        </p:nvSpPr>
        <p:spPr bwMode="auto">
          <a:xfrm>
            <a:off x="4546600" y="2276872"/>
            <a:ext cx="44338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Padre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 quien tiene la iniciativa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y marca el camino.</a:t>
            </a:r>
          </a:p>
          <a:p>
            <a:pPr algn="ctr">
              <a:defRPr/>
            </a:pPr>
            <a:endParaRPr lang="es-ES_tradnl" sz="14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somos nosotros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quienes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nos inventamos el modo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 ser creyentes.</a:t>
            </a:r>
          </a:p>
          <a:p>
            <a:pPr algn="ctr">
              <a:defRPr/>
            </a:pPr>
            <a:endParaRPr lang="es-ES_tradnl" sz="16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fe es  vocación,  respuesta a una llamada.</a:t>
            </a:r>
          </a:p>
        </p:txBody>
      </p:sp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323529" y="5459159"/>
            <a:ext cx="8424936" cy="135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 Jesús tenemos iniciado el camino:</a:t>
            </a:r>
          </a:p>
          <a:p>
            <a:pPr algn="ctr">
              <a:defRPr/>
            </a:pP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Su alimento (no su obligación) fue</a:t>
            </a:r>
          </a:p>
          <a:p>
            <a:pPr algn="ctr">
              <a:defRPr/>
            </a:pP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«</a:t>
            </a: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Hacer la voluntad del Padre, construir su Reino</a:t>
            </a: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/>
                <a:cs typeface="Arial"/>
              </a:rPr>
              <a:t>»</a:t>
            </a:r>
            <a:r>
              <a:rPr lang="es-ES_tradnl" sz="27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_tradnl" sz="2800" b="1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143507" y="191542"/>
            <a:ext cx="4428493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«Hijo, ve hoy </a:t>
            </a:r>
            <a:endParaRPr lang="es-ES_tradnl" sz="3200" b="1" dirty="0" smtClean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a </a:t>
            </a: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trabajar en la viña»</a:t>
            </a:r>
            <a:endParaRPr lang="es-ES" sz="3200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slow" advTm="1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Users\Administrador\Desktop\n1003922357_30223833_9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8317"/>
            <a:ext cx="3058690" cy="539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1979712" y="314325"/>
            <a:ext cx="609609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«Hijo, ve hoy a trabajar en la viña»</a:t>
            </a:r>
            <a:endParaRPr lang="es-ES" sz="3200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53978" y="1988840"/>
            <a:ext cx="52944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Nuestra fe nos dice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que el Padre no nos trata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como a esclavos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sino como a hijos.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05164" y="4725144"/>
            <a:ext cx="5726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 la colaboración </a:t>
            </a:r>
            <a:endParaRPr lang="es-ES_tradnl" sz="32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su proyecto 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está nuestra gloria.</a:t>
            </a:r>
            <a:endParaRPr lang="es-ES" sz="32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515</Words>
  <Application>Microsoft Office PowerPoint</Application>
  <PresentationFormat>Presentación en pantalla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Mari</dc:creator>
  <cp:lastModifiedBy>Centor</cp:lastModifiedBy>
  <cp:revision>69</cp:revision>
  <dcterms:created xsi:type="dcterms:W3CDTF">2011-08-13T15:52:15Z</dcterms:created>
  <dcterms:modified xsi:type="dcterms:W3CDTF">2014-09-16T08:35:04Z</dcterms:modified>
</cp:coreProperties>
</file>