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18" r:id="rId3"/>
    <p:sldMasterId id="2147483730" r:id="rId4"/>
    <p:sldMasterId id="2147483742" r:id="rId5"/>
  </p:sldMasterIdLst>
  <p:notesMasterIdLst>
    <p:notesMasterId r:id="rId25"/>
  </p:notesMasterIdLst>
  <p:sldIdLst>
    <p:sldId id="276" r:id="rId6"/>
    <p:sldId id="267" r:id="rId7"/>
    <p:sldId id="270" r:id="rId8"/>
    <p:sldId id="268" r:id="rId9"/>
    <p:sldId id="273" r:id="rId10"/>
    <p:sldId id="272" r:id="rId11"/>
    <p:sldId id="271" r:id="rId12"/>
    <p:sldId id="281" r:id="rId13"/>
    <p:sldId id="269" r:id="rId14"/>
    <p:sldId id="289" r:id="rId15"/>
    <p:sldId id="274" r:id="rId16"/>
    <p:sldId id="282" r:id="rId17"/>
    <p:sldId id="290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CBA4"/>
    <a:srgbClr val="AFA69F"/>
    <a:srgbClr val="C49E92"/>
    <a:srgbClr val="4F453B"/>
    <a:srgbClr val="736355"/>
    <a:srgbClr val="410F05"/>
    <a:srgbClr val="811D09"/>
    <a:srgbClr val="580000"/>
    <a:srgbClr val="35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1817D-57CD-463F-B8CB-B6E208248BE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FB6171-188E-457C-9BF6-0965A73D3CB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ES_tradnl" sz="2600" b="1" i="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Jesús se sitúa en la misa línea de los antiguos profetas reivindicando tanto los derechos de Dios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s-ES_tradnl" sz="2600" b="1" i="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como los de los hombres y los de los pobres.</a:t>
          </a:r>
          <a:endParaRPr lang="es-ES" sz="2600" i="0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6564D3CB-515C-4C53-8225-349AAFA02A33}" type="sibTrans" cxnId="{016D6530-0801-4AD7-8BB2-7EB89173A616}">
      <dgm:prSet/>
      <dgm:spPr/>
      <dgm:t>
        <a:bodyPr/>
        <a:lstStyle/>
        <a:p>
          <a:endParaRPr lang="es-ES"/>
        </a:p>
      </dgm:t>
    </dgm:pt>
    <dgm:pt modelId="{7BD991D1-EB85-4398-A476-CD5DD5D07DF0}" type="parTrans" cxnId="{016D6530-0801-4AD7-8BB2-7EB89173A616}">
      <dgm:prSet/>
      <dgm:spPr/>
      <dgm:t>
        <a:bodyPr/>
        <a:lstStyle/>
        <a:p>
          <a:endParaRPr lang="es-ES"/>
        </a:p>
      </dgm:t>
    </dgm:pt>
    <dgm:pt modelId="{BA2695B0-F5FC-4133-93B0-31ECF99DB6EC}" type="pres">
      <dgm:prSet presAssocID="{0BF1817D-57CD-463F-B8CB-B6E208248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54F600-8091-417F-86C4-39A1B06F1C7E}" type="pres">
      <dgm:prSet presAssocID="{DFFB6171-188E-457C-9BF6-0965A73D3CBE}" presName="parentText" presStyleLbl="node1" presStyleIdx="0" presStyleCnt="1" custScaleX="101830" custScaleY="383646" custLinFactNeighborX="912" custLinFactNeighborY="176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22D33B-6FD7-4C2D-89B9-97788574A8F4}" type="presOf" srcId="{0BF1817D-57CD-463F-B8CB-B6E208248BE8}" destId="{BA2695B0-F5FC-4133-93B0-31ECF99DB6EC}" srcOrd="0" destOrd="0" presId="urn:microsoft.com/office/officeart/2005/8/layout/vList2"/>
    <dgm:cxn modelId="{00C2D63F-E8F8-4A37-A074-7FDB2DEF7C45}" type="presOf" srcId="{DFFB6171-188E-457C-9BF6-0965A73D3CBE}" destId="{1654F600-8091-417F-86C4-39A1B06F1C7E}" srcOrd="0" destOrd="0" presId="urn:microsoft.com/office/officeart/2005/8/layout/vList2"/>
    <dgm:cxn modelId="{016D6530-0801-4AD7-8BB2-7EB89173A616}" srcId="{0BF1817D-57CD-463F-B8CB-B6E208248BE8}" destId="{DFFB6171-188E-457C-9BF6-0965A73D3CBE}" srcOrd="0" destOrd="0" parTransId="{7BD991D1-EB85-4398-A476-CD5DD5D07DF0}" sibTransId="{6564D3CB-515C-4C53-8225-349AAFA02A33}"/>
    <dgm:cxn modelId="{1F52BA10-E6CC-4C78-8F95-A2053F534B30}" type="presParOf" srcId="{BA2695B0-F5FC-4133-93B0-31ECF99DB6EC}" destId="{1654F600-8091-417F-86C4-39A1B06F1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4F600-8091-417F-86C4-39A1B06F1C7E}">
      <dsp:nvSpPr>
        <dsp:cNvPr id="0" name=""/>
        <dsp:cNvSpPr/>
      </dsp:nvSpPr>
      <dsp:spPr>
        <a:xfrm>
          <a:off x="0" y="2389"/>
          <a:ext cx="7920880" cy="122174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_tradnl" sz="2600" b="1" i="0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Jesús se sitúa en la misa línea de los antiguos profetas reivindicando tanto los derechos de Dios </a:t>
          </a:r>
        </a:p>
        <a:p>
          <a:pPr lvl="0" algn="ctr" defTabSz="11557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_tradnl" sz="2600" b="1" i="0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como los de los hombres y los de los pobres.</a:t>
          </a:r>
          <a:endParaRPr lang="es-ES" sz="2600" i="0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59641" y="62030"/>
        <a:ext cx="7801598" cy="110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122F-5EF3-4E31-8F90-4566F59AF6D7}" type="datetimeFigureOut">
              <a:rPr lang="es-ES" smtClean="0"/>
              <a:t>03/10/2014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D647F-B7F1-467D-82E5-4E013604F7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15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D647F-B7F1-467D-82E5-4E013604F7F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81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D647F-B7F1-467D-82E5-4E013604F7F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60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49CA-FA54-4DA0-86A9-7E556017CB65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818E-FEA2-4800-BCA2-3A679B74EA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18723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31A5-6968-45AD-AAB4-8FA7E5A6CA3D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1733-C684-4C0A-9584-77A97E9A9A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23722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AA27-A20B-4B59-BAC7-3A69BACCDBE7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B1CD-0B46-4CA6-853E-864BE7E8A7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45047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9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2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8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21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9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93FF-ADAB-4E46-8491-24E45930BBC7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78DC-C422-4085-95C0-D22979B80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79400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6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2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05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6166D-183E-48E8-9F4F-CBF448FACB2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981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5C17-EDAE-44B3-9B1E-D6BB9C6D3DC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5226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19481-C52D-43B1-92DB-8A8ACD2BDFC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31169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D7EFF-4729-45AC-8D23-CED67F77D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80303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81B3E-0747-4633-8DD9-47E9D91B400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64763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F9D76-A694-4E48-AF69-A4E4785785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71313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92C4E-42D4-4477-9537-5450ED8F889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1175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1463-1704-4239-9026-31B7C60F73A6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688A-D912-495C-A708-0B0CC939F2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46212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47C8-53A4-4BF2-8010-08F86EEB4D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9795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81E0-87A9-4DA2-A432-EFA4F46E64A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74090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0A08F-7560-49B8-BAD3-CBAD970CBA0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84711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FC058-8551-4E0B-8DF9-471793BC964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26945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267B-25FD-4EF9-B9EA-871AE59812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24749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92F7-DADD-4D8C-B4E9-54474AE87A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75873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ED7EE-C26D-4CA1-B715-14E3C6D9F0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20663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A74D-6485-4232-BA4B-1A1D79CF90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9630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215-239C-4D83-B8E3-6B7257C68B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04909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73E1-E2BC-4FA5-A3A4-BBF2F8A933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6895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DE7C-49BE-4D21-BDB5-99ECE2FA6ADD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29CD-4F80-468C-BF54-D3589DF273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78893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06E5-D363-4561-B776-B35638E780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37225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E5D5-844C-40D0-8FE8-39005338E3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24630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415D-A043-48E4-912F-E4B258040E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3360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C65D-AC94-4B77-803D-1E55FB9911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10155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2522-4BF5-40D2-B568-A16B6586A6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70542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267B-25FD-4EF9-B9EA-871AE59812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17319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92F7-DADD-4D8C-B4E9-54474AE87A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70524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ED7EE-C26D-4CA1-B715-14E3C6D9F00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0838"/>
      </p:ext>
    </p:extLst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A74D-6485-4232-BA4B-1A1D79CF90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92944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215-239C-4D83-B8E3-6B7257C68BC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82440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69DF-2DDF-4328-B6AD-0DBFB6550EB0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5EEF-8FE3-480C-9198-6E2B2D04F8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92169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73E1-E2BC-4FA5-A3A4-BBF2F8A933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1166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06E5-D363-4561-B776-B35638E780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30516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E5D5-844C-40D0-8FE8-39005338E3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01039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415D-A043-48E4-912F-E4B258040E9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58588"/>
      </p:ext>
    </p:extLst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C65D-AC94-4B77-803D-1E55FB9911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54431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2522-4BF5-40D2-B568-A16B6586A6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7315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4E06-CCA5-4E81-9070-B522DDE5A0CB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2486-84F7-465C-A5CA-1A9179B75D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38521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619A-A62F-4295-882B-097EFEBA0877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9421-3189-4D3B-B3A9-52D7C5FA1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33210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4597-B9FD-4712-A391-D9C999C85E7C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A9D7-5362-4D6C-AD07-905124110B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22578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0223-DC20-4A6C-987F-BA70A833C82B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1193-79E1-4C98-9A2B-FAA259C75E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06920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032B9-6566-4F87-A0CD-F97DBC4B1121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A6DB7-F62B-4AD4-A743-7A0A6BC1F0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1B3E5B-601D-4012-A318-C65406D515C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03/10/2014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0F615E-3673-4734-8015-F9FCE375569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5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CC9531-688D-4930-964E-7E1F50034AF9}" type="slidenum">
              <a:rPr lang="es-E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‹Nº›</a:t>
            </a:fld>
            <a:endParaRPr lang="es-E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408">
              <a:schemeClr val="tx1"/>
            </a:gs>
            <a:gs pos="9000">
              <a:srgbClr val="CCCC00"/>
            </a:gs>
            <a:gs pos="44000">
              <a:srgbClr val="990000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6425DA-1936-490F-B37B-4932D7879AFB}" type="slidenum">
              <a:rPr lang="es-E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408">
              <a:schemeClr val="tx1"/>
            </a:gs>
            <a:gs pos="9000">
              <a:srgbClr val="CCCC00"/>
            </a:gs>
            <a:gs pos="44000">
              <a:srgbClr val="990000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6425DA-1936-490F-B37B-4932D7879AFB}" type="slidenum">
              <a:rPr lang="es-E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4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2051720" y="268753"/>
            <a:ext cx="5850650" cy="461665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4208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Domingo 27º Tiempo Ordinario  – Ciclo 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303381" y="1052736"/>
            <a:ext cx="4572000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Había un propietario que plantó un viña, la rodeó con una cerca, </a:t>
            </a:r>
            <a:endParaRPr lang="es-ES_tradnl" sz="2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la </a:t>
            </a:r>
            <a:r>
              <a:rPr lang="es-ES_tradnl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arrendó a unos labradores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y se marchó de viaje.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8100000" algn="tr" rotWithShape="0">
                  <a:prstClr val="black">
                    <a:alpha val="86000"/>
                  </a:prstClr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+mj-lt"/>
                <a:cs typeface="Times New Roman" pitchFamily="18" charset="0"/>
              </a:rPr>
              <a:t>Llegado el  tiempo de la vendimia, envió sus criados a los labradores para percibir los frutos.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Pero los labradores </a:t>
            </a:r>
            <a:endParaRPr lang="es-ES_tradnl" sz="2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agarrando </a:t>
            </a: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a los siervos, </a:t>
            </a:r>
            <a:endParaRPr lang="es-ES_tradnl" sz="2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apalearon </a:t>
            </a: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a uno, mataron a otro,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y a otro lo apedrearon.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(…)</a:t>
            </a:r>
          </a:p>
        </p:txBody>
      </p:sp>
      <p:pic>
        <p:nvPicPr>
          <p:cNvPr id="13317" name="Picture 6" descr="C:\Users\Administrador\Desktop\04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36712"/>
            <a:ext cx="3929063" cy="568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000">
    <p:wipe dir="r"/>
    <p:sndAc>
      <p:stSnd loop="1">
        <p:snd r:embed="rId2" name="Plegaria.García Caffi.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universal.org.ar/wp-content/uploads/2011/06/ml6h803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1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611560" y="4514344"/>
            <a:ext cx="78186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dirty="0" smtClean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Una </a:t>
            </a:r>
            <a:r>
              <a:rPr lang="es-ES_tradnl" sz="2000" dirty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lectura </a:t>
            </a:r>
            <a:r>
              <a:rPr lang="es-ES_tradnl" sz="2000" dirty="0" smtClean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honrada </a:t>
            </a:r>
            <a:r>
              <a:rPr lang="es-ES_tradnl" sz="2000" dirty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del </a:t>
            </a:r>
            <a:r>
              <a:rPr lang="es-ES_tradnl" sz="2000" dirty="0" smtClean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evangelio </a:t>
            </a:r>
          </a:p>
          <a:p>
            <a:pPr algn="ctr">
              <a:defRPr/>
            </a:pPr>
            <a:r>
              <a:rPr lang="es-ES_tradnl" sz="2000" dirty="0" smtClean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nos </a:t>
            </a:r>
            <a:r>
              <a:rPr lang="es-ES_tradnl" sz="2000" dirty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obliga a hacernos </a:t>
            </a:r>
            <a:r>
              <a:rPr lang="es-ES_tradnl" sz="2000" dirty="0" smtClean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preguntas como estas:</a:t>
            </a:r>
            <a:endParaRPr lang="es-ES_tradnl" sz="2000" dirty="0">
              <a:solidFill>
                <a:srgbClr val="66FFCC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>
              <a:defRPr/>
            </a:pPr>
            <a:r>
              <a:rPr lang="es-ES_tradnl" sz="2000" dirty="0">
                <a:solidFill>
                  <a:srgbClr val="66FFCC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s-ES_tradnl" sz="2000" dirty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¿Estamos produciendo en </a:t>
            </a:r>
            <a:r>
              <a:rPr lang="es-ES_tradnl" sz="2000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nuestro tiempo</a:t>
            </a:r>
          </a:p>
          <a:p>
            <a:pPr algn="ctr">
              <a:defRPr/>
            </a:pPr>
            <a:r>
              <a:rPr lang="es-ES_tradnl" sz="2000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s-ES_tradnl" sz="2000" i="1" dirty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los </a:t>
            </a:r>
            <a:r>
              <a:rPr lang="es-ES_tradnl" sz="2000" i="1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frutos”</a:t>
            </a:r>
            <a:r>
              <a:rPr lang="es-ES_tradnl" sz="2000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s-ES_tradnl" sz="2000" dirty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que Dios espera de su pueblo</a:t>
            </a:r>
            <a:r>
              <a:rPr lang="es-ES_tradnl" sz="2000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:</a:t>
            </a:r>
          </a:p>
          <a:p>
            <a:pPr algn="ctr">
              <a:defRPr/>
            </a:pPr>
            <a:r>
              <a:rPr lang="es-ES_tradnl" sz="2000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justicia </a:t>
            </a:r>
            <a:r>
              <a:rPr lang="es-ES_tradnl" sz="2000" dirty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para los excluidos, solidaridad, compasión hacia el que sufre, perdón</a:t>
            </a:r>
            <a:r>
              <a:rPr lang="es-ES_tradnl" sz="2000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... confianza práctica en Él?</a:t>
            </a:r>
            <a:endParaRPr lang="es-ES" sz="2000" dirty="0">
              <a:solidFill>
                <a:srgbClr val="0000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4340" name="Picture 4" descr="https://encrypted-tbn3.gstatic.com/images?q=tbn:ANd9GcRL-d2JOd8ll7RLGTCiRgz10vdRbJXm2vRLrk92DHmhbaSPD4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2360674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32954"/>
      </p:ext>
    </p:extLst>
  </p:cSld>
  <p:clrMapOvr>
    <a:masterClrMapping/>
  </p:clrMapOvr>
  <p:transition spd="slow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91195" cy="47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1" y="5643245"/>
            <a:ext cx="808692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Porque</a:t>
            </a: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muchos que se llaman “cristianos”</a:t>
            </a:r>
            <a:endParaRPr lang="es-ES_tradnl" sz="2800" b="1" dirty="0">
              <a:solidFill>
                <a:srgbClr val="FFC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viven y testimonian un cristianismo descafeinado.</a:t>
            </a:r>
            <a:endParaRPr lang="es-ES_tradnl" sz="2800" b="1" dirty="0">
              <a:solidFill>
                <a:srgbClr val="FFC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1471455" y="243533"/>
            <a:ext cx="615200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rgbClr val="FACBA4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¿Se </a:t>
            </a:r>
            <a:r>
              <a:rPr lang="es-ES_tradnl" sz="2400" b="1" dirty="0">
                <a:solidFill>
                  <a:srgbClr val="FACBA4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os quitará a vosotros el reino de los </a:t>
            </a:r>
            <a:r>
              <a:rPr lang="es-ES_tradnl" sz="2400" b="1" dirty="0" smtClean="0">
                <a:solidFill>
                  <a:srgbClr val="FACBA4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cielos?</a:t>
            </a:r>
            <a:endParaRPr lang="es-ES" sz="2400" dirty="0">
              <a:solidFill>
                <a:srgbClr val="FACBA4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slow" advTm="2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070C0"/>
            </a:gs>
            <a:gs pos="16000">
              <a:schemeClr val="bg1"/>
            </a:gs>
            <a:gs pos="77000">
              <a:schemeClr val="bg2">
                <a:lumMod val="25000"/>
              </a:schemeClr>
            </a:gs>
            <a:gs pos="75000">
              <a:schemeClr val="bg1"/>
            </a:gs>
            <a:gs pos="10000">
              <a:srgbClr val="16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9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396875" y="333375"/>
            <a:ext cx="8423275" cy="554038"/>
          </a:xfrm>
          <a:prstGeom prst="rect">
            <a:avLst/>
          </a:prstGeom>
          <a:gradFill>
            <a:gsLst>
              <a:gs pos="0">
                <a:srgbClr val="160808"/>
              </a:gs>
              <a:gs pos="62000">
                <a:srgbClr val="160808"/>
              </a:gs>
              <a:gs pos="77000">
                <a:srgbClr val="160808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3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«Y se dará a un pueblo que produzca sus frutos»</a:t>
            </a:r>
            <a:endParaRPr lang="es-ES" sz="3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6875" y="5229225"/>
            <a:ext cx="8229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pueblo que ha recibido el honor de cuidar la viña </a:t>
            </a:r>
            <a:r>
              <a:rPr lang="es-ES_tradnl" sz="2800" b="1" dirty="0" smtClean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está viendo que </a:t>
            </a:r>
            <a:r>
              <a:rPr lang="es-ES_tradnl" sz="2800" b="1" dirty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los frutos de justicia,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verdad y de paz, se producen en otros lugares.</a:t>
            </a:r>
          </a:p>
        </p:txBody>
      </p:sp>
      <p:pic>
        <p:nvPicPr>
          <p:cNvPr id="1026" name="Picture 2" descr="http://www.nota22.com/imagenes/noticias/grandes/2013-09-07-papafranciscopalomadelap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5810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99992" y="1628800"/>
            <a:ext cx="215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El Espíritu </a:t>
            </a:r>
          </a:p>
          <a:p>
            <a:r>
              <a:rPr lang="es-ES" i="1" dirty="0" smtClean="0"/>
              <a:t>sopla donde quiere…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287635184"/>
      </p:ext>
    </p:extLst>
  </p:cSld>
  <p:clrMapOvr>
    <a:masterClrMapping/>
  </p:clrMapOvr>
  <p:transition spd="slow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Usuario\Searches\Desktop\EVANGELIO imagenes\Yo soy el camino\Yo soy el camino\soy el cam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1560" y="445162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Si no respondemos a </a:t>
            </a:r>
            <a:r>
              <a:rPr lang="es-ES_tradn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sus expectativas, </a:t>
            </a:r>
            <a:r>
              <a:rPr lang="es-ES_tradn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Dios seguirá abriendo caminos nuevos a su proyecto de salvación con otras gentes que produzcan frutos de justicia.</a:t>
            </a:r>
            <a:endParaRPr 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779102"/>
      </p:ext>
    </p:extLst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640x480+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181" r="887" b="1181"/>
          <a:stretch>
            <a:fillRect/>
          </a:stretch>
        </p:blipFill>
        <p:spPr bwMode="auto">
          <a:xfrm>
            <a:off x="179512" y="116632"/>
            <a:ext cx="8802563" cy="65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42988" y="2379652"/>
            <a:ext cx="7345436" cy="3785652"/>
          </a:xfrm>
          <a:prstGeom prst="rect">
            <a:avLst/>
          </a:pr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Señor,</a:t>
            </a:r>
          </a:p>
          <a:p>
            <a:pPr algn="ctr">
              <a:spcBef>
                <a:spcPts val="0"/>
              </a:spcBef>
            </a:pPr>
            <a:r>
              <a:rPr lang="es-E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¿quién puede hospedarse en tu tienda</a:t>
            </a:r>
            <a:br>
              <a:rPr lang="es-E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y habitar </a:t>
            </a:r>
          </a:p>
          <a:p>
            <a:pPr algn="ctr">
              <a:spcBef>
                <a:spcPts val="0"/>
              </a:spcBef>
            </a:pPr>
            <a:r>
              <a:rPr lang="es-E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en tu monte santo?</a:t>
            </a:r>
          </a:p>
        </p:txBody>
      </p:sp>
    </p:spTree>
    <p:extLst>
      <p:ext uri="{BB962C8B-B14F-4D97-AF65-F5344CB8AC3E}">
        <p14:creationId xmlns:p14="http://schemas.microsoft.com/office/powerpoint/2010/main" val="3845383742"/>
      </p:ext>
    </p:extLst>
  </p:cSld>
  <p:clrMapOvr>
    <a:masterClrMapping/>
  </p:clrMapOvr>
  <p:transition spd="slow" advTm="22000">
    <p:zoom/>
    <p:sndAc>
      <p:stSnd>
        <p:snd r:embed="rId2" name="Beethoven Sonata Claro de Lu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4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99592" y="1412875"/>
            <a:ext cx="7416824" cy="2554545"/>
          </a:xfrm>
          <a:prstGeom prst="rect">
            <a:avLst/>
          </a:pr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quien procede honradamente </a:t>
            </a:r>
            <a:br>
              <a:rPr lang="es-E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y práctica la justicia,</a:t>
            </a:r>
            <a:br>
              <a:rPr lang="es-E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quien tiene intenciones leales </a:t>
            </a:r>
            <a:br>
              <a:rPr lang="es-E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y no calumnia con su lengua,</a:t>
            </a:r>
          </a:p>
        </p:txBody>
      </p:sp>
    </p:spTree>
    <p:extLst>
      <p:ext uri="{BB962C8B-B14F-4D97-AF65-F5344CB8AC3E}">
        <p14:creationId xmlns:p14="http://schemas.microsoft.com/office/powerpoint/2010/main" val="2417359074"/>
      </p:ext>
    </p:extLst>
  </p:cSld>
  <p:clrMapOvr>
    <a:masterClrMapping/>
  </p:clrMapOvr>
  <p:transition spd="slow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1901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800" r="552" b="800"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7544" y="1700213"/>
            <a:ext cx="8136904" cy="2308324"/>
          </a:xfrm>
          <a:prstGeom prst="rect">
            <a:avLst/>
          </a:prstGeom>
          <a:solidFill>
            <a:srgbClr val="1C1C1C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quien no hace mal a su prójimo</a:t>
            </a:r>
            <a:br>
              <a:rPr lang="es-ES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</a:br>
            <a:r>
              <a:rPr lang="es-ES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ni difama al vecino,</a:t>
            </a:r>
            <a:br>
              <a:rPr lang="es-ES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</a:br>
            <a:r>
              <a:rPr lang="es-ES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quien no tiene envidia del impío</a:t>
            </a:r>
            <a:br>
              <a:rPr lang="es-ES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</a:br>
            <a:r>
              <a:rPr lang="es-ES" sz="3600" b="1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y honra a los que temen al Señor,</a:t>
            </a:r>
          </a:p>
        </p:txBody>
      </p:sp>
    </p:spTree>
    <p:extLst>
      <p:ext uri="{BB962C8B-B14F-4D97-AF65-F5344CB8AC3E}">
        <p14:creationId xmlns:p14="http://schemas.microsoft.com/office/powerpoint/2010/main" val="4080291244"/>
      </p:ext>
    </p:extLst>
  </p:cSld>
  <p:clrMapOvr>
    <a:masterClrMapping/>
  </p:clrMapOvr>
  <p:transition spd="slow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w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3336" r="2399" b="6488"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71550" y="1844675"/>
            <a:ext cx="7127875" cy="2862322"/>
          </a:xfrm>
          <a:prstGeom prst="rect">
            <a:avLst/>
          </a:pr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quien no retracta lo que juró</a:t>
            </a:r>
            <a:b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aún en daño propio,</a:t>
            </a:r>
            <a:b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quien no presta dinero a usura</a:t>
            </a:r>
            <a:b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ni acepta soborno </a:t>
            </a:r>
          </a:p>
          <a:p>
            <a:pPr algn="ctr">
              <a:spcBef>
                <a:spcPts val="0"/>
              </a:spcBef>
            </a:pPr>
            <a:r>
              <a:rPr lang="es-E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contra el inocente.</a:t>
            </a:r>
          </a:p>
        </p:txBody>
      </p:sp>
    </p:spTree>
    <p:extLst>
      <p:ext uri="{BB962C8B-B14F-4D97-AF65-F5344CB8AC3E}">
        <p14:creationId xmlns:p14="http://schemas.microsoft.com/office/powerpoint/2010/main" val="1923744120"/>
      </p:ext>
    </p:extLst>
  </p:cSld>
  <p:clrMapOvr>
    <a:masterClrMapping/>
  </p:clrMapOvr>
  <p:transition spd="slow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barnbaumsunburst+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551" r="404" b="551"/>
          <a:stretch>
            <a:fillRect/>
          </a:stretch>
        </p:blipFill>
        <p:spPr bwMode="auto">
          <a:xfrm>
            <a:off x="36513" y="38100"/>
            <a:ext cx="90709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9750" y="4437063"/>
            <a:ext cx="7704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755650" y="3214538"/>
            <a:ext cx="7345363" cy="1798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CC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Arial Black"/>
                <a:cs typeface="+mn-cs"/>
              </a:rPr>
              <a:t>Quien así obra</a:t>
            </a:r>
          </a:p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CC66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Arial Black"/>
                <a:cs typeface="+mn-cs"/>
              </a:rPr>
              <a:t>nunca fallará.</a:t>
            </a:r>
          </a:p>
        </p:txBody>
      </p:sp>
    </p:spTree>
    <p:extLst>
      <p:ext uri="{BB962C8B-B14F-4D97-AF65-F5344CB8AC3E}">
        <p14:creationId xmlns:p14="http://schemas.microsoft.com/office/powerpoint/2010/main" val="1950986540"/>
      </p:ext>
    </p:extLst>
  </p:cSld>
  <p:clrMapOvr>
    <a:masterClrMapping/>
  </p:clrMapOvr>
  <p:transition spd="slow" advTm="2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mericangallery.files.wordpress.com/2011/06/sentinels-of-the-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7593" y="4797152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Salmo 15 (14)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4130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72000">
              <a:srgbClr val="C49E92"/>
            </a:gs>
            <a:gs pos="70000">
              <a:srgbClr val="A39190"/>
            </a:gs>
            <a:gs pos="39000">
              <a:srgbClr val="39251F"/>
            </a:gs>
            <a:gs pos="75000">
              <a:schemeClr val="bg2">
                <a:lumMod val="90000"/>
              </a:schemeClr>
            </a:gs>
            <a:gs pos="14000">
              <a:srgbClr val="AFA69F"/>
            </a:gs>
            <a:gs pos="48000">
              <a:schemeClr val="bg1"/>
            </a:gs>
            <a:gs pos="42000">
              <a:srgbClr val="4D2A2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11382" y="1268760"/>
            <a:ext cx="4611376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Por último envió a su hijo,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diciéndose: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2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_tradnl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«A mi hijo lo respetarán».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2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Pero los labradores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al ver al hijo se dijeron: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«Este es el heredero.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Venid, matémosle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 y quedémonos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con su herencia».</a:t>
            </a:r>
          </a:p>
        </p:txBody>
      </p:sp>
      <p:sp>
        <p:nvSpPr>
          <p:cNvPr id="14340" name="1 CuadroTexto"/>
          <p:cNvSpPr txBox="1">
            <a:spLocks noChangeArrowheads="1"/>
          </p:cNvSpPr>
          <p:nvPr/>
        </p:nvSpPr>
        <p:spPr bwMode="auto">
          <a:xfrm>
            <a:off x="6443663" y="6008688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(Mat 21, 33-39)</a:t>
            </a:r>
            <a:endParaRPr lang="es-ES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341" name="Picture 6" descr="C:\Users\Administrador\Desktop\Imag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1529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000">
        <p14:prism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A9B79B"/>
            </a:gs>
            <a:gs pos="51000">
              <a:schemeClr val="accent3">
                <a:lumMod val="40000"/>
                <a:lumOff val="60000"/>
              </a:schemeClr>
            </a:gs>
            <a:gs pos="53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:\Users\Administrador\Desktop\Isaí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9063"/>
            <a:ext cx="8734425" cy="6550025"/>
          </a:xfrm>
          <a:prstGeom prst="rect">
            <a:avLst/>
          </a:prstGeom>
          <a:solidFill>
            <a:srgbClr val="3514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08500" y="919163"/>
            <a:ext cx="4384675" cy="1200150"/>
          </a:xfrm>
          <a:prstGeom prst="rect">
            <a:avLst/>
          </a:prstGeom>
          <a:solidFill>
            <a:srgbClr val="351413">
              <a:alpha val="26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Pocas páginas tan bellas </a:t>
            </a:r>
          </a:p>
          <a:p>
            <a:pPr algn="ctr">
              <a:defRPr/>
            </a:pPr>
            <a:r>
              <a:rPr lang="es-ES_tradn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como la parábola de la viña </a:t>
            </a:r>
          </a:p>
          <a:p>
            <a:pPr algn="ctr">
              <a:defRPr/>
            </a:pPr>
            <a:r>
              <a:rPr lang="es-ES_tradn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del profeta Isaías:</a:t>
            </a:r>
          </a:p>
        </p:txBody>
      </p:sp>
      <p:grpSp>
        <p:nvGrpSpPr>
          <p:cNvPr id="15365" name="5 Grupo"/>
          <p:cNvGrpSpPr>
            <a:grpSpLocks/>
          </p:cNvGrpSpPr>
          <p:nvPr/>
        </p:nvGrpSpPr>
        <p:grpSpPr bwMode="auto">
          <a:xfrm>
            <a:off x="744538" y="227012"/>
            <a:ext cx="4259509" cy="969739"/>
            <a:chOff x="2482850" y="231775"/>
            <a:chExt cx="4249648" cy="774700"/>
          </a:xfrm>
        </p:grpSpPr>
        <p:sp>
          <p:nvSpPr>
            <p:cNvPr id="7" name="6 Elipse"/>
            <p:cNvSpPr/>
            <p:nvPr/>
          </p:nvSpPr>
          <p:spPr>
            <a:xfrm>
              <a:off x="2482850" y="231775"/>
              <a:ext cx="4249648" cy="7747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368" name="2 CuadroTexto"/>
            <p:cNvSpPr txBox="1">
              <a:spLocks noChangeArrowheads="1"/>
            </p:cNvSpPr>
            <p:nvPr/>
          </p:nvSpPr>
          <p:spPr bwMode="auto">
            <a:xfrm>
              <a:off x="3049583" y="491375"/>
              <a:ext cx="311169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000" b="1" dirty="0">
                  <a:solidFill>
                    <a:srgbClr val="FFD757"/>
                  </a:solidFill>
                  <a:latin typeface="+mn-lt"/>
                  <a:cs typeface="Times New Roman" pitchFamily="18" charset="0"/>
                </a:rPr>
                <a:t>LA VIÑA Y LOS VIÑADORES</a:t>
              </a:r>
              <a:endParaRPr lang="es-ES" sz="2000" dirty="0">
                <a:solidFill>
                  <a:srgbClr val="FFD757"/>
                </a:solidFill>
                <a:latin typeface="+mn-lt"/>
              </a:endParaRPr>
            </a:p>
          </p:txBody>
        </p:sp>
      </p:grp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4552950" y="2349500"/>
            <a:ext cx="4321175" cy="4216400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«Una viña tenía mi amigo en un fértil otero.</a:t>
            </a:r>
          </a:p>
          <a:p>
            <a:pPr algn="ctr" eaLnBrk="1" hangingPunct="1">
              <a:defRPr/>
            </a:pPr>
            <a:endParaRPr lang="es-ES_tradnl" sz="1400" b="1" dirty="0" smtClean="0">
              <a:solidFill>
                <a:srgbClr val="FFC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La cavó,  quitó las piedras,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plantó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buenas cepas… </a:t>
            </a:r>
          </a:p>
          <a:p>
            <a:pPr algn="ctr" eaLnBrk="1" hangingPunct="1">
              <a:defRPr/>
            </a:pPr>
            <a:endParaRPr lang="es-ES_tradnl" sz="1400" b="1" dirty="0" smtClean="0">
              <a:solidFill>
                <a:srgbClr val="FFC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esperó que diese uvas, pero sólo dio agrazones».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     </a:t>
            </a:r>
            <a:r>
              <a:rPr lang="es-ES_tradnl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(</a:t>
            </a:r>
            <a:r>
              <a:rPr lang="es-ES_tradnl" sz="1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Is</a:t>
            </a:r>
            <a:r>
              <a:rPr lang="es-ES_tradnl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5,1-2)</a:t>
            </a:r>
          </a:p>
          <a:p>
            <a:pPr algn="ctr" eaLnBrk="1" hangingPunct="1">
              <a:defRPr/>
            </a:pPr>
            <a:endParaRPr lang="es-ES" sz="1600" i="1" dirty="0" smtClean="0">
              <a:solidFill>
                <a:srgbClr val="FFC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000">
        <p14:prism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3">
                <a:lumMod val="75000"/>
              </a:schemeClr>
            </a:gs>
            <a:gs pos="50000">
              <a:schemeClr val="tx1"/>
            </a:gs>
            <a:gs pos="95000">
              <a:srgbClr val="3B301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-71438" y="7938"/>
            <a:ext cx="9144001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468313" y="5300663"/>
            <a:ext cx="8280400" cy="12446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296863" y="333375"/>
            <a:ext cx="846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El profeta explica que la viña </a:t>
            </a:r>
            <a:r>
              <a:rPr lang="es-ES_tradnl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representaba </a:t>
            </a:r>
            <a:r>
              <a:rPr lang="es-ES_tradnl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al pueblo de Israel.</a:t>
            </a:r>
          </a:p>
          <a:p>
            <a:pPr algn="ctr" eaLnBrk="1" hangingPunct="1"/>
            <a:r>
              <a:rPr lang="es-ES_tradnl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Había sido elegido y mimado por Dios, pero no había producido la cosecha que Dios esperaba.</a:t>
            </a:r>
            <a:endParaRPr lang="es-ES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287338" y="5373688"/>
            <a:ext cx="8642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«Esperaba de ellos justicia, y hay asesinatos;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honradez y hay lamentos» </a:t>
            </a:r>
            <a:r>
              <a:rPr lang="es-ES_tradnl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(</a:t>
            </a:r>
            <a:r>
              <a:rPr lang="es-ES_tradnl" b="1" dirty="0" err="1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Is</a:t>
            </a:r>
            <a:r>
              <a:rPr lang="es-ES_tradnl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5,7).</a:t>
            </a:r>
            <a:endParaRPr lang="es-ES" i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6390" name="Picture 6" descr="C:\Users\Administrador\Desktop\Sin título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509713"/>
            <a:ext cx="2808288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Elipse"/>
          <p:cNvSpPr/>
          <p:nvPr/>
        </p:nvSpPr>
        <p:spPr>
          <a:xfrm>
            <a:off x="468313" y="1700213"/>
            <a:ext cx="5256212" cy="3571875"/>
          </a:xfrm>
          <a:custGeom>
            <a:avLst/>
            <a:gdLst>
              <a:gd name="connsiteX0" fmla="*/ 0 w 1737995"/>
              <a:gd name="connsiteY0" fmla="*/ 490538 h 981075"/>
              <a:gd name="connsiteX1" fmla="*/ 868998 w 1737995"/>
              <a:gd name="connsiteY1" fmla="*/ 0 h 981075"/>
              <a:gd name="connsiteX2" fmla="*/ 1737996 w 1737995"/>
              <a:gd name="connsiteY2" fmla="*/ 490538 h 981075"/>
              <a:gd name="connsiteX3" fmla="*/ 868998 w 1737995"/>
              <a:gd name="connsiteY3" fmla="*/ 981076 h 981075"/>
              <a:gd name="connsiteX4" fmla="*/ 0 w 1737995"/>
              <a:gd name="connsiteY4" fmla="*/ 490538 h 981075"/>
              <a:gd name="connsiteX0" fmla="*/ 0 w 1471296"/>
              <a:gd name="connsiteY0" fmla="*/ 490538 h 981076"/>
              <a:gd name="connsiteX1" fmla="*/ 602298 w 1471296"/>
              <a:gd name="connsiteY1" fmla="*/ 0 h 981076"/>
              <a:gd name="connsiteX2" fmla="*/ 1471296 w 1471296"/>
              <a:gd name="connsiteY2" fmla="*/ 490538 h 981076"/>
              <a:gd name="connsiteX3" fmla="*/ 602298 w 1471296"/>
              <a:gd name="connsiteY3" fmla="*/ 981076 h 981076"/>
              <a:gd name="connsiteX4" fmla="*/ 0 w 1471296"/>
              <a:gd name="connsiteY4" fmla="*/ 490538 h 981076"/>
              <a:gd name="connsiteX0" fmla="*/ 254 w 1471550"/>
              <a:gd name="connsiteY0" fmla="*/ 490538 h 1090615"/>
              <a:gd name="connsiteX1" fmla="*/ 602552 w 1471550"/>
              <a:gd name="connsiteY1" fmla="*/ 0 h 1090615"/>
              <a:gd name="connsiteX2" fmla="*/ 1471550 w 1471550"/>
              <a:gd name="connsiteY2" fmla="*/ 490538 h 1090615"/>
              <a:gd name="connsiteX3" fmla="*/ 540639 w 1471550"/>
              <a:gd name="connsiteY3" fmla="*/ 1090615 h 1090615"/>
              <a:gd name="connsiteX4" fmla="*/ 254 w 1471550"/>
              <a:gd name="connsiteY4" fmla="*/ 490538 h 1090615"/>
              <a:gd name="connsiteX0" fmla="*/ 315 w 1838643"/>
              <a:gd name="connsiteY0" fmla="*/ 490904 h 1091420"/>
              <a:gd name="connsiteX1" fmla="*/ 602613 w 1838643"/>
              <a:gd name="connsiteY1" fmla="*/ 366 h 1091420"/>
              <a:gd name="connsiteX2" fmla="*/ 1838643 w 1838643"/>
              <a:gd name="connsiteY2" fmla="*/ 567270 h 1091420"/>
              <a:gd name="connsiteX3" fmla="*/ 540700 w 1838643"/>
              <a:gd name="connsiteY3" fmla="*/ 1090981 h 1091420"/>
              <a:gd name="connsiteX4" fmla="*/ 315 w 1838643"/>
              <a:gd name="connsiteY4" fmla="*/ 490904 h 109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8643" h="1091420">
                <a:moveTo>
                  <a:pt x="315" y="490904"/>
                </a:moveTo>
                <a:cubicBezTo>
                  <a:pt x="10634" y="309135"/>
                  <a:pt x="296225" y="-12362"/>
                  <a:pt x="602613" y="366"/>
                </a:cubicBezTo>
                <a:cubicBezTo>
                  <a:pt x="909001" y="13094"/>
                  <a:pt x="1838643" y="296353"/>
                  <a:pt x="1838643" y="567270"/>
                </a:cubicBezTo>
                <a:cubicBezTo>
                  <a:pt x="1838643" y="838187"/>
                  <a:pt x="847088" y="1103709"/>
                  <a:pt x="540700" y="1090981"/>
                </a:cubicBezTo>
                <a:cubicBezTo>
                  <a:pt x="234312" y="1078253"/>
                  <a:pt x="-10004" y="672673"/>
                  <a:pt x="315" y="49090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spd="slow" advTm="1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83">
              <a:srgbClr val="351413"/>
            </a:gs>
            <a:gs pos="47000">
              <a:schemeClr val="tx1">
                <a:lumMod val="65000"/>
                <a:lumOff val="35000"/>
              </a:schemeClr>
            </a:gs>
            <a:gs pos="64000">
              <a:srgbClr val="ECE3D8"/>
            </a:gs>
            <a:gs pos="31000">
              <a:schemeClr val="tx1">
                <a:lumMod val="85000"/>
                <a:lumOff val="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Administrador\Desktop\adnyeva1550tintorettor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2"/>
            <a:ext cx="9144000" cy="62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4932040" y="4781470"/>
            <a:ext cx="40326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E59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Y muchos de nosotros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E59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 las hemos traicionado con nuestras acciones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E59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 y omisiones.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43607" y="762269"/>
            <a:ext cx="669674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FE59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Sobre cada uno de nosotros se ha forjado Dios sus esperanzas.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0838" y="260350"/>
            <a:ext cx="808355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600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itchFamily="18" charset="0"/>
              </a:rPr>
              <a:t>Hemos sido elegidos y amados con un afecto especial</a:t>
            </a:r>
            <a:r>
              <a:rPr lang="es-ES_tradnl" sz="26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checker/>
      </p:transition>
    </mc:Choice>
    <mc:Fallback xmlns="">
      <p:transition spd="slow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1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Users\Administrador\Desktop\Roberts_Siege_and_Destruction_of_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2339975" y="488949"/>
            <a:ext cx="4302125" cy="4616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   LOS PROFETAS Y EL HIJO</a:t>
            </a:r>
            <a:endParaRPr lang="es-ES" sz="2400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124744"/>
            <a:ext cx="7128792" cy="954107"/>
          </a:xfrm>
          <a:prstGeom prst="rect">
            <a:avLst/>
          </a:prstGeom>
          <a:solidFill>
            <a:srgbClr val="FFD757">
              <a:alpha val="41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Jesús </a:t>
            </a:r>
            <a:r>
              <a:rPr lang="es-ES_tradnl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conocía la parábola que reflejaba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el drama de su propio pueblo.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964399324"/>
              </p:ext>
            </p:extLst>
          </p:nvPr>
        </p:nvGraphicFramePr>
        <p:xfrm>
          <a:off x="611560" y="5373216"/>
          <a:ext cx="792088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1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583">
              <a:schemeClr val="bg2">
                <a:lumMod val="25000"/>
              </a:schemeClr>
            </a:gs>
            <a:gs pos="30000">
              <a:srgbClr val="DDDCB8"/>
            </a:gs>
            <a:gs pos="22000">
              <a:schemeClr val="tx1"/>
            </a:gs>
            <a:gs pos="9000">
              <a:schemeClr val="accent2">
                <a:lumMod val="50000"/>
              </a:schemeClr>
            </a:gs>
            <a:gs pos="51000">
              <a:schemeClr val="accent3">
                <a:lumMod val="40000"/>
                <a:lumOff val="60000"/>
              </a:schemeClr>
            </a:gs>
            <a:gs pos="68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395537" y="5229225"/>
            <a:ext cx="84912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5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queda claro que el dueño de la viña los condenará a muerte y «confiará la viña a otros labradores </a:t>
            </a:r>
          </a:p>
          <a:p>
            <a:pPr algn="ctr" eaLnBrk="1" hangingPunct="1">
              <a:defRPr/>
            </a:pPr>
            <a:r>
              <a:rPr lang="es-ES_tradnl" sz="25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le entreguen los frutos a su tiempo».</a:t>
            </a:r>
            <a:endParaRPr lang="es-ES" sz="2500" b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220" name="1 Rectángulo"/>
          <p:cNvSpPr>
            <a:spLocks noChangeArrowheads="1"/>
          </p:cNvSpPr>
          <p:nvPr/>
        </p:nvSpPr>
        <p:spPr bwMode="auto">
          <a:xfrm>
            <a:off x="257175" y="320675"/>
            <a:ext cx="8629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FE593"/>
                </a:solidFill>
                <a:latin typeface="+mn-lt"/>
                <a:cs typeface="Times New Roman" pitchFamily="18" charset="0"/>
              </a:rPr>
              <a:t>En el relato queda claro que Jesús es el hijo y heredero,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s-ES_tradnl" sz="2800" b="1" dirty="0">
                <a:solidFill>
                  <a:srgbClr val="FFE593"/>
                </a:solidFill>
                <a:latin typeface="+mn-lt"/>
                <a:cs typeface="Times New Roman" pitchFamily="18" charset="0"/>
              </a:rPr>
              <a:t>asesinado por los labradores</a:t>
            </a:r>
            <a:r>
              <a:rPr lang="es-ES_tradnl" sz="2800" b="1" dirty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lang="es-ES_tradnl" sz="2800" b="1" dirty="0">
              <a:solidFill>
                <a:srgbClr val="FFE59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9 Marco"/>
          <p:cNvSpPr/>
          <p:nvPr/>
        </p:nvSpPr>
        <p:spPr>
          <a:xfrm>
            <a:off x="908050" y="1412875"/>
            <a:ext cx="7127875" cy="3744913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9462" name="Picture 6" descr="C:\Users\Administrador\Desktop\martiresu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68450"/>
            <a:ext cx="68421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cr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2564904"/>
            <a:ext cx="2664296" cy="275750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4 Imagen" descr="Imagen4r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789041"/>
            <a:ext cx="4681897" cy="331236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4" descr="http://4.bp.blogspot.com/-Ymd7EQ0bIgM/T9J-3lOlR3I/AAAAAAAAeYA/Evc3wyo6zCo/s1600/OscarRome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715"/>
            <a:ext cx="2108200" cy="298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3286125" y="564654"/>
            <a:ext cx="3071813" cy="200025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643688" y="780108"/>
            <a:ext cx="2000250" cy="192881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 rot="21342697">
            <a:off x="1979712" y="2708920"/>
            <a:ext cx="2143125" cy="200025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586262" y="2581448"/>
            <a:ext cx="1785938" cy="20716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 rot="519217">
            <a:off x="6393706" y="2741212"/>
            <a:ext cx="2500313" cy="2071687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7188" y="4941168"/>
            <a:ext cx="2143125" cy="1785937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51" y="4286250"/>
            <a:ext cx="2786385" cy="2711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https://encrypted-tbn3.gstatic.com/images?q=tbn:ANd9GcSFAcNxFx7T-YQ1GgQUyFdLGcUQNQIHDX3St7E_Yo1dRuFACkoV-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10" y="4869160"/>
            <a:ext cx="3288102" cy="204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21487" y="-27384"/>
            <a:ext cx="7101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abradores que produzcan frutos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354594"/>
      </p:ext>
    </p:extLst>
  </p:cSld>
  <p:clrMapOvr>
    <a:masterClrMapping/>
  </p:clrMapOvr>
  <p:transition spd="slow" advTm="2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39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246" name="5 Rectángulo"/>
          <p:cNvSpPr>
            <a:spLocks noChangeArrowheads="1"/>
          </p:cNvSpPr>
          <p:nvPr/>
        </p:nvSpPr>
        <p:spPr bwMode="auto">
          <a:xfrm>
            <a:off x="1116013" y="908720"/>
            <a:ext cx="7277100" cy="523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«Se os quitará a vosotros el reino de los cielos»</a:t>
            </a:r>
            <a:endParaRPr lang="es-E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247" name="6 Rectángulo"/>
          <p:cNvSpPr>
            <a:spLocks noChangeArrowheads="1"/>
          </p:cNvSpPr>
          <p:nvPr/>
        </p:nvSpPr>
        <p:spPr bwMode="auto">
          <a:xfrm>
            <a:off x="750887" y="5550331"/>
            <a:ext cx="7853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- Maestro hemos visto a uno que…</a:t>
            </a:r>
          </a:p>
          <a:p>
            <a:pPr>
              <a:defRPr/>
            </a:pPr>
            <a:r>
              <a:rPr lang="es-ES_tradnl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- Quiénes no están contra nosotros están con nosotros...</a:t>
            </a: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691680" y="260648"/>
            <a:ext cx="5976664" cy="4616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EL </a:t>
            </a: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SERVICIO </a:t>
            </a: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ES MÁS QUE UN HONOR</a:t>
            </a:r>
            <a:endParaRPr lang="es-ES" sz="2400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2050" name="Picture 2" descr="http://apologia21.files.wordpress.com/2013/01/world-relig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81" y="1772816"/>
            <a:ext cx="377075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242088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¿Ateos?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¿Agnósticos?</a:t>
            </a:r>
          </a:p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 otras religiones?</a:t>
            </a:r>
          </a:p>
          <a:p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96744" y="3246075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¿Alejados?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¿Indiferentes?</a:t>
            </a:r>
          </a:p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¿No creyentes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619</Words>
  <Application>Microsoft Office PowerPoint</Application>
  <PresentationFormat>Presentación en pantalla (4:3)</PresentationFormat>
  <Paragraphs>93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Tema de Office</vt:lpstr>
      <vt:lpstr>2_Tema de Office</vt:lpstr>
      <vt:lpstr>Diseño predeterminado</vt:lpstr>
      <vt:lpstr>1_Diseño predeterminado</vt:lpstr>
      <vt:lpstr>2_Diseño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Mari</dc:creator>
  <cp:lastModifiedBy>Centor</cp:lastModifiedBy>
  <cp:revision>108</cp:revision>
  <dcterms:created xsi:type="dcterms:W3CDTF">2011-08-13T15:52:15Z</dcterms:created>
  <dcterms:modified xsi:type="dcterms:W3CDTF">2014-10-03T15:10:23Z</dcterms:modified>
</cp:coreProperties>
</file>