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67" r:id="rId3"/>
    <p:sldId id="281" r:id="rId4"/>
    <p:sldId id="268" r:id="rId5"/>
    <p:sldId id="271" r:id="rId6"/>
    <p:sldId id="270" r:id="rId7"/>
    <p:sldId id="272" r:id="rId8"/>
    <p:sldId id="283" r:id="rId9"/>
    <p:sldId id="285" r:id="rId10"/>
    <p:sldId id="273" r:id="rId11"/>
    <p:sldId id="279" r:id="rId12"/>
    <p:sldId id="284" r:id="rId13"/>
    <p:sldId id="277" r:id="rId14"/>
    <p:sldId id="275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333399"/>
    <a:srgbClr val="754925"/>
    <a:srgbClr val="3D2F1B"/>
    <a:srgbClr val="8B7745"/>
    <a:srgbClr val="760000"/>
    <a:srgbClr val="FFFF99"/>
    <a:srgbClr val="271C0F"/>
    <a:srgbClr val="3B3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EA0804-1658-452D-BD2E-6F0A2BB2364C}" type="datetimeFigureOut">
              <a:rPr lang="es-ES"/>
              <a:pPr>
                <a:defRPr/>
              </a:pPr>
              <a:t>14/11/2014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3E63F12-870A-484F-8D72-FFD3E23508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029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A00F540-2CED-4B1B-BDA2-08D742BD763B}" type="slidenum">
              <a:rPr lang="es-ES" smtClean="0"/>
              <a:pPr eaLnBrk="1" hangingPunct="1"/>
              <a:t>14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B5ACB-B972-44EC-909F-5BB2732F3A96}" type="datetimeFigureOut">
              <a:rPr lang="es-ES"/>
              <a:pPr>
                <a:defRPr/>
              </a:pPr>
              <a:t>14/11/2014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52008-55B2-4036-ACD7-BDFEF44E20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057337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27718-8DF6-4FF0-BEF4-FE60A4E5EB87}" type="datetimeFigureOut">
              <a:rPr lang="es-ES"/>
              <a:pPr>
                <a:defRPr/>
              </a:pPr>
              <a:t>14/11/2014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3FD6E-9BA0-4A2C-B050-788C5AF39B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314562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A5EBB-9F35-45DF-B275-2E313F243160}" type="datetimeFigureOut">
              <a:rPr lang="es-ES"/>
              <a:pPr>
                <a:defRPr/>
              </a:pPr>
              <a:t>14/11/2014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8683-C71B-40AB-BD9C-E1E36FA31B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435214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412CA-E64C-42C9-8CB5-BE8ED1C023CE}" type="datetimeFigureOut">
              <a:rPr lang="es-ES"/>
              <a:pPr>
                <a:defRPr/>
              </a:pPr>
              <a:t>14/11/2014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A2FF6-BFFA-4AAA-8BAE-5FF4A1553B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905442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45CFE-708F-4F6E-9BEF-D74EFC7D085D}" type="datetimeFigureOut">
              <a:rPr lang="es-ES"/>
              <a:pPr>
                <a:defRPr/>
              </a:pPr>
              <a:t>14/11/2014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AB1E-9BFC-41A2-B72E-4E0541B1E9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245764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7BF9B-30B3-4404-9A28-45777007BDD1}" type="datetimeFigureOut">
              <a:rPr lang="es-ES"/>
              <a:pPr>
                <a:defRPr/>
              </a:pPr>
              <a:t>14/11/2014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F8F4D-5C5B-44AA-BAEC-DF6CEFC642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3190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5B61E-7C0A-4843-93F3-4D50CBCBDC44}" type="datetimeFigureOut">
              <a:rPr lang="es-ES"/>
              <a:pPr>
                <a:defRPr/>
              </a:pPr>
              <a:t>14/11/2014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E5B1-2D60-4B62-8A42-FEA61F32DA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540996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C9EB2-471C-43C2-8B5B-4BCD1DC86A95}" type="datetimeFigureOut">
              <a:rPr lang="es-ES"/>
              <a:pPr>
                <a:defRPr/>
              </a:pPr>
              <a:t>14/11/2014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B8E04-F6FB-43BF-BD04-CD20AD57DF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479987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5553A-6F0A-4029-B422-84F5E0C3A83D}" type="datetimeFigureOut">
              <a:rPr lang="es-ES"/>
              <a:pPr>
                <a:defRPr/>
              </a:pPr>
              <a:t>14/11/2014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D4B8A-CA70-415A-9C7C-4C053247D1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332040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F9419-331E-4730-BE10-9F228FB5A320}" type="datetimeFigureOut">
              <a:rPr lang="es-ES"/>
              <a:pPr>
                <a:defRPr/>
              </a:pPr>
              <a:t>14/11/2014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041A-CB3C-46B2-9B44-02345D92E0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68399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B26A-6313-44D7-AFDA-09173670E2D1}" type="datetimeFigureOut">
              <a:rPr lang="es-ES"/>
              <a:pPr>
                <a:defRPr/>
              </a:pPr>
              <a:t>14/11/2014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338ED-6326-457E-81B7-586F62CE4D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667670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982063-0BB3-4FBA-96C5-2ECA24C9B5F7}" type="datetimeFigureOut">
              <a:rPr lang="es-ES"/>
              <a:pPr>
                <a:defRPr/>
              </a:pPr>
              <a:t>14/11/2014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97626F-835A-4959-8E76-6F4005E30C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2">
                <a:lumMod val="25000"/>
              </a:schemeClr>
            </a:gs>
            <a:gs pos="67000">
              <a:srgbClr val="3D2F1B"/>
            </a:gs>
            <a:gs pos="100000">
              <a:schemeClr val="bg2">
                <a:lumMod val="5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41488"/>
            <a:ext cx="7058025" cy="370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68564" y="849413"/>
            <a:ext cx="8385965" cy="892552"/>
          </a:xfrm>
          <a:prstGeom prst="rect">
            <a:avLst/>
          </a:prstGeom>
          <a:gradFill>
            <a:gsLst>
              <a:gs pos="94160">
                <a:srgbClr val="301C16"/>
              </a:gs>
              <a:gs pos="0">
                <a:schemeClr val="bg2">
                  <a:lumMod val="50000"/>
                </a:schemeClr>
              </a:gs>
              <a:gs pos="80000">
                <a:srgbClr val="4C2824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600" b="1" dirty="0">
                <a:solidFill>
                  <a:schemeClr val="bg1"/>
                </a:solidFill>
                <a:cs typeface="Times New Roman" pitchFamily="18" charset="0"/>
              </a:rPr>
              <a:t>Un hombre que se iba al extranjero llamó a sus empleados y los dejó encargados de sus bienes:</a:t>
            </a:r>
          </a:p>
        </p:txBody>
      </p:sp>
      <p:sp>
        <p:nvSpPr>
          <p:cNvPr id="5" name="4 CuadroTexto"/>
          <p:cNvSpPr txBox="1"/>
          <p:nvPr/>
        </p:nvSpPr>
        <p:spPr bwMode="auto">
          <a:xfrm>
            <a:off x="1475656" y="268754"/>
            <a:ext cx="5976664" cy="461665"/>
          </a:xfrm>
          <a:prstGeom prst="rect">
            <a:avLst/>
          </a:prstGeom>
          <a:gradFill>
            <a:gsLst>
              <a:gs pos="0">
                <a:srgbClr val="BAA784"/>
              </a:gs>
              <a:gs pos="80000">
                <a:srgbClr val="CEC08C"/>
              </a:gs>
              <a:gs pos="4208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C00000"/>
                </a:solidFill>
                <a:cs typeface="Times New Roman" pitchFamily="18" charset="0"/>
              </a:rPr>
              <a:t>Domingo 33º Tiempo Ordinario  – Ciclo 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95263" y="5454650"/>
            <a:ext cx="8753475" cy="1138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a cada cual según su capacidad.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4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Luego se marchó.</a:t>
            </a:r>
          </a:p>
        </p:txBody>
      </p:sp>
      <p:sp>
        <p:nvSpPr>
          <p:cNvPr id="8" name="7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6000">
                <a:schemeClr val="bg2">
                  <a:lumMod val="75000"/>
                </a:schemeClr>
              </a:gs>
              <a:gs pos="97000">
                <a:schemeClr val="bg1"/>
              </a:gs>
              <a:gs pos="100000">
                <a:srgbClr val="432F1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2 Medio marco"/>
          <p:cNvSpPr/>
          <p:nvPr/>
        </p:nvSpPr>
        <p:spPr>
          <a:xfrm flipV="1">
            <a:off x="827088" y="2060575"/>
            <a:ext cx="865187" cy="3529013"/>
          </a:xfrm>
          <a:prstGeom prst="halfFrame">
            <a:avLst>
              <a:gd name="adj1" fmla="val 19327"/>
              <a:gd name="adj2" fmla="val 14659"/>
            </a:avLst>
          </a:prstGeom>
          <a:gradFill flip="none" rotWithShape="1">
            <a:gsLst>
              <a:gs pos="18000">
                <a:schemeClr val="bg2">
                  <a:lumMod val="25000"/>
                </a:schemeClr>
              </a:gs>
              <a:gs pos="67000">
                <a:srgbClr val="3D2F1B"/>
              </a:gs>
              <a:gs pos="9167">
                <a:srgbClr val="760000"/>
              </a:gs>
              <a:gs pos="100000">
                <a:srgbClr val="C0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Medio marco"/>
          <p:cNvSpPr/>
          <p:nvPr/>
        </p:nvSpPr>
        <p:spPr>
          <a:xfrm flipH="1" flipV="1">
            <a:off x="7308850" y="2085975"/>
            <a:ext cx="935038" cy="3529013"/>
          </a:xfrm>
          <a:prstGeom prst="halfFrame">
            <a:avLst>
              <a:gd name="adj1" fmla="val 13863"/>
              <a:gd name="adj2" fmla="val 9767"/>
            </a:avLst>
          </a:prstGeom>
          <a:gradFill flip="none" rotWithShape="1">
            <a:gsLst>
              <a:gs pos="18000">
                <a:schemeClr val="bg2">
                  <a:lumMod val="25000"/>
                </a:schemeClr>
              </a:gs>
              <a:gs pos="67000">
                <a:srgbClr val="3D2F1B"/>
              </a:gs>
              <a:gs pos="9167">
                <a:srgbClr val="760000"/>
              </a:gs>
              <a:gs pos="100000">
                <a:srgbClr val="C0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5000">
    <p:circle/>
    <p:sndAc>
      <p:stSnd loop="1">
        <p:snd r:embed="rId2" name="Plegaria.García Caffi.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CuadroTexto"/>
          <p:cNvSpPr txBox="1">
            <a:spLocks noChangeArrowheads="1"/>
          </p:cNvSpPr>
          <p:nvPr/>
        </p:nvSpPr>
        <p:spPr bwMode="auto">
          <a:xfrm>
            <a:off x="2170113" y="712787"/>
            <a:ext cx="5400675" cy="52387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24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s-ES_tradnl" sz="28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LA PROMESA Y EL PREMIO</a:t>
            </a:r>
            <a:endParaRPr lang="es-ES" sz="2800" dirty="0" smtClean="0">
              <a:solidFill>
                <a:srgbClr val="FFD757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23850" y="3716338"/>
            <a:ext cx="8640763" cy="2744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Pero es bueno recordar las palabras</a:t>
            </a:r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que el Señor dirige a los criados diligentes.</a:t>
            </a:r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sz="1200" b="1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3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Esas palabras son en verdad</a:t>
            </a:r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3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s-ES_tradnl" sz="3600" b="1" dirty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una «buena noticia».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331913" y="1773238"/>
            <a:ext cx="6696075" cy="1420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3200" b="1" dirty="0">
                <a:solidFill>
                  <a:srgbClr val="E9BE45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  <a:cs typeface="Times New Roman" pitchFamily="18" charset="0"/>
              </a:rPr>
              <a:t>Es fácil fijarse en la condena contra el empleado holgazán y presuntuoso que dice conocer a su señor</a:t>
            </a:r>
            <a:r>
              <a:rPr lang="es-ES_tradnl" sz="3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j-lt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Tm="15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468">
              <a:srgbClr val="8B7745"/>
            </a:gs>
            <a:gs pos="52000">
              <a:schemeClr val="bg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chemeClr val="bg1">
                  <a:lumMod val="65000"/>
                </a:schemeClr>
              </a:gs>
              <a:gs pos="97000">
                <a:schemeClr val="bg1"/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611559" y="334397"/>
            <a:ext cx="7632849" cy="646331"/>
          </a:xfrm>
          <a:prstGeom prst="rect">
            <a:avLst/>
          </a:prstGeom>
          <a:gradFill>
            <a:gsLst>
              <a:gs pos="0">
                <a:srgbClr val="432F19"/>
              </a:gs>
              <a:gs pos="80000">
                <a:srgbClr val="896723"/>
              </a:gs>
              <a:gs pos="100000">
                <a:schemeClr val="bg2">
                  <a:lumMod val="75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«Has sido fiel en lo poco».</a:t>
            </a:r>
            <a:endParaRPr lang="es-ES" sz="3600" dirty="0">
              <a:solidFill>
                <a:srgbClr val="00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572000" y="981075"/>
            <a:ext cx="4340225" cy="5186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>
                <a:solidFill>
                  <a:srgbClr val="FFE59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Con frecuencia sobrevaloramos nuestras obras.</a:t>
            </a:r>
          </a:p>
          <a:p>
            <a:pPr algn="ctr">
              <a:defRPr/>
            </a:pPr>
            <a:r>
              <a:rPr lang="es-ES_tradnl" sz="3200" b="1" dirty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Y, sin embargo,</a:t>
            </a:r>
          </a:p>
          <a:p>
            <a:pPr algn="ctr">
              <a:defRPr/>
            </a:pPr>
            <a:r>
              <a:rPr lang="es-ES_tradnl" sz="3200" b="1" dirty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todo lo que hacemos por el Reino de Dios </a:t>
            </a:r>
          </a:p>
          <a:p>
            <a:pPr algn="ctr">
              <a:defRPr/>
            </a:pPr>
            <a:r>
              <a:rPr lang="es-ES_tradnl" sz="3200" b="1" dirty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es bien poca cosa.</a:t>
            </a:r>
          </a:p>
          <a:p>
            <a:pPr algn="ctr">
              <a:defRPr/>
            </a:pPr>
            <a:endParaRPr lang="es-ES_tradnl" sz="1100" b="1" dirty="0">
              <a:solidFill>
                <a:srgbClr val="FFE593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Lo importante </a:t>
            </a:r>
          </a:p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es la fidelidad </a:t>
            </a:r>
          </a:p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en el servicio.</a:t>
            </a:r>
          </a:p>
        </p:txBody>
      </p:sp>
      <p:pic>
        <p:nvPicPr>
          <p:cNvPr id="2050" name="Picture 2" descr="C:\Users\LuisMari\Pictures\De Fano\20100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24745"/>
            <a:ext cx="3816424" cy="5328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LuisMari\Pictures\De Fano\00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6241989" cy="547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22000">
        <p14:switch dir="r"/>
      </p:transition>
    </mc:Choice>
    <mc:Fallback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uisMari\Pictures\De Fano\jueves-santo-para-ninos-509082-ultima-cena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 Rectángulo"/>
          <p:cNvSpPr>
            <a:spLocks noChangeArrowheads="1"/>
          </p:cNvSpPr>
          <p:nvPr/>
        </p:nvSpPr>
        <p:spPr bwMode="auto">
          <a:xfrm>
            <a:off x="2267744" y="87015"/>
            <a:ext cx="5184576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400" b="1" dirty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«Pasa al banquete de tu Señor»</a:t>
            </a:r>
            <a:endParaRPr lang="es-ES" sz="2400" dirty="0">
              <a:solidFill>
                <a:srgbClr val="00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74032" y="32849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Nada puede compararse </a:t>
            </a:r>
          </a:p>
          <a:p>
            <a:pPr algn="ctr">
              <a:defRPr/>
            </a:pP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a la </a:t>
            </a:r>
            <a:r>
              <a:rPr lang="es-ES_trad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intimidad y el premio</a:t>
            </a:r>
          </a:p>
          <a:p>
            <a:pPr algn="ctr">
              <a:defRPr/>
            </a:pPr>
            <a:r>
              <a:rPr lang="es-ES_trad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que Dios nos </a:t>
            </a: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ofrece.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483768" y="45422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dirty="0" smtClean="0">
                <a:solidFill>
                  <a:srgbClr val="0000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Trabajemos por la justicia </a:t>
            </a:r>
          </a:p>
          <a:p>
            <a:pPr algn="ctr">
              <a:defRPr/>
            </a:pPr>
            <a:r>
              <a:rPr lang="es-ES_tradnl" sz="2400" b="1" dirty="0" smtClean="0">
                <a:solidFill>
                  <a:srgbClr val="0000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y el reinado de Dios.</a:t>
            </a:r>
            <a:endParaRPr lang="es-ES_tradnl" sz="2400" b="1" dirty="0">
              <a:solidFill>
                <a:srgbClr val="0000FF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3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14000">
        <p14:switch dir="r"/>
      </p:transition>
    </mc:Choice>
    <mc:Fallback>
      <p:transition spd="slow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7" descr="C:\Users\Administrador\Desktop\PALABDE DIOS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404664"/>
            <a:ext cx="583406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6000">
                <a:schemeClr val="bg2">
                  <a:lumMod val="75000"/>
                </a:schemeClr>
              </a:gs>
              <a:gs pos="97000">
                <a:schemeClr val="bg1"/>
              </a:gs>
              <a:gs pos="100000">
                <a:srgbClr val="432F1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Marco"/>
          <p:cNvSpPr/>
          <p:nvPr/>
        </p:nvSpPr>
        <p:spPr>
          <a:xfrm>
            <a:off x="1798638" y="404664"/>
            <a:ext cx="5834062" cy="4068489"/>
          </a:xfrm>
          <a:prstGeom prst="frame">
            <a:avLst>
              <a:gd name="adj1" fmla="val 3333"/>
            </a:avLst>
          </a:prstGeom>
          <a:gradFill flip="none" rotWithShape="1">
            <a:gsLst>
              <a:gs pos="96000">
                <a:schemeClr val="bg2">
                  <a:lumMod val="75000"/>
                </a:schemeClr>
              </a:gs>
              <a:gs pos="97000">
                <a:schemeClr val="bg1"/>
              </a:gs>
              <a:gs pos="100000">
                <a:srgbClr val="432F1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98638" y="4509120"/>
            <a:ext cx="583406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Comprometerse... </a:t>
            </a:r>
            <a:endParaRPr lang="es-ES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  <a:p>
            <a:r>
              <a:rPr lang="es-ES" i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 </a:t>
            </a:r>
            <a:endParaRPr lang="es-ES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  <a:p>
            <a:r>
              <a:rPr lang="es-ES" sz="2400" i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 - "Aquí estoy para hacer tu voluntad"</a:t>
            </a:r>
            <a:endParaRPr lang="es-ES" sz="2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  <a:p>
            <a:r>
              <a:rPr lang="es-ES" sz="2400" i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          - "Yo soy la servidora del Señor, </a:t>
            </a:r>
            <a:endParaRPr lang="es-ES" sz="2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  <a:p>
            <a:r>
              <a:rPr lang="es-ES" sz="2400" i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         </a:t>
            </a:r>
            <a:r>
              <a:rPr lang="es-ES" sz="240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		cúmplase </a:t>
            </a:r>
            <a:r>
              <a:rPr lang="es-ES" sz="2400" i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en mi su voluntad".</a:t>
            </a:r>
            <a:endParaRPr lang="es-ES" sz="2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circle/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2 Rectángulo"/>
          <p:cNvSpPr>
            <a:spLocks noChangeArrowheads="1"/>
          </p:cNvSpPr>
          <p:nvPr/>
        </p:nvSpPr>
        <p:spPr bwMode="auto">
          <a:xfrm>
            <a:off x="971600" y="404664"/>
            <a:ext cx="7776864" cy="61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0000FF"/>
                </a:solidFill>
              </a:rPr>
              <a:t>Tu </a:t>
            </a:r>
            <a:r>
              <a:rPr lang="es-ES" sz="2400" b="1" dirty="0">
                <a:solidFill>
                  <a:srgbClr val="0000FF"/>
                </a:solidFill>
              </a:rPr>
              <a:t>poder multiplica</a:t>
            </a:r>
            <a:endParaRPr lang="es-ES" sz="2400" dirty="0">
              <a:solidFill>
                <a:srgbClr val="0000FF"/>
              </a:solidFill>
            </a:endParaRPr>
          </a:p>
          <a:p>
            <a:r>
              <a:rPr lang="es-ES" sz="2400" b="1" dirty="0">
                <a:solidFill>
                  <a:srgbClr val="0000FF"/>
                </a:solidFill>
              </a:rPr>
              <a:t>la eficacia del hombre,</a:t>
            </a:r>
            <a:endParaRPr lang="es-ES" sz="2400" dirty="0">
              <a:solidFill>
                <a:srgbClr val="0000FF"/>
              </a:solidFill>
            </a:endParaRPr>
          </a:p>
          <a:p>
            <a:r>
              <a:rPr lang="es-ES" sz="2400" b="1" dirty="0">
                <a:solidFill>
                  <a:srgbClr val="0000FF"/>
                </a:solidFill>
              </a:rPr>
              <a:t>y crece cada día entre sus manos</a:t>
            </a:r>
            <a:endParaRPr lang="es-ES" sz="2400" dirty="0">
              <a:solidFill>
                <a:srgbClr val="0000FF"/>
              </a:solidFill>
            </a:endParaRPr>
          </a:p>
          <a:p>
            <a:r>
              <a:rPr lang="es-ES" sz="2400" b="1" dirty="0">
                <a:solidFill>
                  <a:srgbClr val="0000FF"/>
                </a:solidFill>
              </a:rPr>
              <a:t>la obra de tus manos</a:t>
            </a:r>
            <a:r>
              <a:rPr lang="es-ES" sz="2400" dirty="0">
                <a:solidFill>
                  <a:srgbClr val="0000FF"/>
                </a:solidFill>
              </a:rPr>
              <a:t>.</a:t>
            </a:r>
            <a:endParaRPr lang="es-ES" sz="1100" dirty="0">
              <a:solidFill>
                <a:srgbClr val="0000FF"/>
              </a:solidFill>
            </a:endParaRPr>
          </a:p>
          <a:p>
            <a:r>
              <a:rPr lang="es-ES" sz="1100" dirty="0">
                <a:solidFill>
                  <a:srgbClr val="0000FF"/>
                </a:solidFill>
              </a:rPr>
              <a:t> </a:t>
            </a:r>
            <a:endParaRPr lang="es-ES" sz="800" dirty="0">
              <a:solidFill>
                <a:srgbClr val="0000FF"/>
              </a:solidFill>
            </a:endParaRPr>
          </a:p>
          <a:p>
            <a:pPr lvl="1"/>
            <a:r>
              <a:rPr lang="es-ES" sz="2400" dirty="0">
                <a:solidFill>
                  <a:srgbClr val="0000FF"/>
                </a:solidFill>
              </a:rPr>
              <a:t>Nos señalaste un trozo de la viña</a:t>
            </a:r>
          </a:p>
          <a:p>
            <a:pPr lvl="1"/>
            <a:r>
              <a:rPr lang="es-ES" sz="2400" dirty="0">
                <a:solidFill>
                  <a:srgbClr val="0000FF"/>
                </a:solidFill>
              </a:rPr>
              <a:t>y nos dijiste: "Venid y trabajad".</a:t>
            </a:r>
            <a:endParaRPr lang="es-ES" sz="1200" dirty="0">
              <a:solidFill>
                <a:srgbClr val="0000FF"/>
              </a:solidFill>
            </a:endParaRPr>
          </a:p>
          <a:p>
            <a:pPr lvl="1"/>
            <a:r>
              <a:rPr lang="es-ES" sz="1200" dirty="0">
                <a:solidFill>
                  <a:srgbClr val="0000FF"/>
                </a:solidFill>
              </a:rPr>
              <a:t> </a:t>
            </a:r>
          </a:p>
          <a:p>
            <a:pPr lvl="1"/>
            <a:r>
              <a:rPr lang="es-ES" sz="2400" dirty="0">
                <a:solidFill>
                  <a:srgbClr val="0000FF"/>
                </a:solidFill>
              </a:rPr>
              <a:t>Nos mostraste una mesa vacía</a:t>
            </a:r>
          </a:p>
          <a:p>
            <a:pPr lvl="1"/>
            <a:r>
              <a:rPr lang="es-ES" sz="2400" dirty="0">
                <a:solidFill>
                  <a:srgbClr val="0000FF"/>
                </a:solidFill>
              </a:rPr>
              <a:t>y nos dijiste: "Llenadla de pan".</a:t>
            </a:r>
            <a:endParaRPr lang="es-ES" sz="1200" dirty="0">
              <a:solidFill>
                <a:srgbClr val="0000FF"/>
              </a:solidFill>
            </a:endParaRPr>
          </a:p>
          <a:p>
            <a:r>
              <a:rPr lang="es-ES" sz="1200" dirty="0">
                <a:solidFill>
                  <a:srgbClr val="0000FF"/>
                </a:solidFill>
              </a:rPr>
              <a:t> </a:t>
            </a:r>
          </a:p>
          <a:p>
            <a:pPr lvl="2"/>
            <a:r>
              <a:rPr lang="es-ES" sz="2400" dirty="0">
                <a:solidFill>
                  <a:srgbClr val="0000FF"/>
                </a:solidFill>
              </a:rPr>
              <a:t>Nos presentaste un campo de batalla</a:t>
            </a:r>
          </a:p>
          <a:p>
            <a:pPr lvl="2"/>
            <a:r>
              <a:rPr lang="es-ES" sz="2400" dirty="0">
                <a:solidFill>
                  <a:srgbClr val="0000FF"/>
                </a:solidFill>
              </a:rPr>
              <a:t>y nos dijiste: "Construid la paz".</a:t>
            </a:r>
            <a:endParaRPr lang="es-ES" sz="1200" dirty="0">
              <a:solidFill>
                <a:srgbClr val="0000FF"/>
              </a:solidFill>
            </a:endParaRPr>
          </a:p>
          <a:p>
            <a:pPr lvl="2"/>
            <a:r>
              <a:rPr lang="es-ES" sz="1200" dirty="0">
                <a:solidFill>
                  <a:srgbClr val="0000FF"/>
                </a:solidFill>
              </a:rPr>
              <a:t> </a:t>
            </a:r>
          </a:p>
          <a:p>
            <a:pPr lvl="2"/>
            <a:r>
              <a:rPr lang="es-ES" sz="2400" dirty="0">
                <a:solidFill>
                  <a:srgbClr val="0000FF"/>
                </a:solidFill>
              </a:rPr>
              <a:t>Nos sacaste al desierto con el alba</a:t>
            </a:r>
          </a:p>
          <a:p>
            <a:pPr lvl="2"/>
            <a:r>
              <a:rPr lang="es-ES" sz="2400" dirty="0">
                <a:solidFill>
                  <a:srgbClr val="0000FF"/>
                </a:solidFill>
              </a:rPr>
              <a:t>y nos dijiste: "Levantad la ciudad".</a:t>
            </a:r>
            <a:endParaRPr lang="es-ES" sz="1200" dirty="0">
              <a:solidFill>
                <a:srgbClr val="0000FF"/>
              </a:solidFill>
            </a:endParaRPr>
          </a:p>
          <a:p>
            <a:r>
              <a:rPr lang="es-ES" sz="1200" dirty="0">
                <a:solidFill>
                  <a:srgbClr val="0000FF"/>
                </a:solidFill>
              </a:rPr>
              <a:t> </a:t>
            </a:r>
          </a:p>
          <a:p>
            <a:r>
              <a:rPr lang="es-ES" sz="2400" dirty="0">
                <a:solidFill>
                  <a:srgbClr val="0000FF"/>
                </a:solidFill>
              </a:rPr>
              <a:t>Pusiste una herramienta en nuestras manos</a:t>
            </a:r>
          </a:p>
          <a:p>
            <a:r>
              <a:rPr lang="es-ES" sz="2400" dirty="0">
                <a:solidFill>
                  <a:srgbClr val="0000FF"/>
                </a:solidFill>
              </a:rPr>
              <a:t>y nos dijiste. "Es tiempo de crear</a:t>
            </a:r>
            <a:r>
              <a:rPr lang="es-ES" sz="2400" dirty="0" smtClean="0">
                <a:solidFill>
                  <a:srgbClr val="0000FF"/>
                </a:solidFill>
              </a:rPr>
              <a:t>".</a:t>
            </a:r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6000">
                <a:schemeClr val="bg2">
                  <a:lumMod val="75000"/>
                </a:schemeClr>
              </a:gs>
              <a:gs pos="97000">
                <a:schemeClr val="bg1"/>
              </a:gs>
              <a:gs pos="100000">
                <a:srgbClr val="432F1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rgbClr val="9CB86E"/>
              </a:gs>
              <a:gs pos="97000">
                <a:schemeClr val="bg1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288" y="4759473"/>
            <a:ext cx="8505825" cy="1693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El que recibió cinco talentos fue enseguida a negociar con ellos y ganó otros cinco.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4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El que recibió dos hizo lo mismo y ganó otros dos.</a:t>
            </a:r>
            <a:endParaRPr lang="es-ES_tradnl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 descr="C:\Users\LuisMari\Desktop\2014PW\Mis envíos 2014\Ordinarios\Talentos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2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bg1">
                <a:lumMod val="75000"/>
              </a:schemeClr>
            </a:gs>
            <a:gs pos="9000">
              <a:schemeClr val="bg1"/>
            </a:gs>
            <a:gs pos="417">
              <a:schemeClr val="bg1">
                <a:lumMod val="50000"/>
              </a:schemeClr>
            </a:gs>
            <a:gs pos="11000">
              <a:schemeClr val="tx1">
                <a:lumMod val="50000"/>
                <a:lumOff val="50000"/>
              </a:schemeClr>
            </a:gs>
            <a:gs pos="67000">
              <a:schemeClr val="bg1">
                <a:lumMod val="50000"/>
              </a:schemeClr>
            </a:gs>
            <a:gs pos="94000">
              <a:schemeClr val="bg2">
                <a:lumMod val="1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rgbClr val="9CB86E"/>
              </a:gs>
              <a:gs pos="97000">
                <a:schemeClr val="bg1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72000" y="1268413"/>
            <a:ext cx="4329113" cy="471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000" b="1" dirty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97000"/>
                    </a:prstClr>
                  </a:outerShdw>
                </a:effectLst>
                <a:latin typeface="+mn-lt"/>
                <a:cs typeface="Times New Roman" pitchFamily="18" charset="0"/>
              </a:rPr>
              <a:t>En cambio el  que recibió uno se fue, cavó un hoyo en la tierra y escondió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000" b="1" dirty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97000"/>
                    </a:prstClr>
                  </a:outerShdw>
                </a:effectLst>
                <a:latin typeface="+mn-lt"/>
                <a:cs typeface="Times New Roman" pitchFamily="18" charset="0"/>
              </a:rPr>
              <a:t>el dinero de su señor.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3000" b="1" dirty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97000"/>
                  </a:prstClr>
                </a:outerShdw>
              </a:effectLst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000" b="1" dirty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97000"/>
                    </a:prstClr>
                  </a:outerShdw>
                </a:effectLst>
                <a:latin typeface="+mn-lt"/>
                <a:cs typeface="Times New Roman" pitchFamily="18" charset="0"/>
              </a:rPr>
              <a:t>Al cabo de mucho tiempo, volvió el señor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000" b="1" dirty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97000"/>
                    </a:prstClr>
                  </a:outerShdw>
                </a:effectLst>
                <a:latin typeface="+mn-lt"/>
                <a:cs typeface="Times New Roman" pitchFamily="18" charset="0"/>
              </a:rPr>
              <a:t>de aquellos empleados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000" b="1" dirty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97000"/>
                    </a:prstClr>
                  </a:outerShdw>
                </a:effectLst>
                <a:latin typeface="+mn-lt"/>
                <a:cs typeface="Times New Roman" pitchFamily="18" charset="0"/>
              </a:rPr>
              <a:t> y se puso a ajustar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000" b="1" dirty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97000"/>
                    </a:prstClr>
                  </a:outerShdw>
                </a:effectLst>
                <a:latin typeface="+mn-lt"/>
                <a:cs typeface="Times New Roman" pitchFamily="18" charset="0"/>
              </a:rPr>
              <a:t> las cuentas con ellos.</a:t>
            </a:r>
            <a:endParaRPr lang="es-ES_tradnl" b="1" dirty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97000"/>
                  </a:prst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678613" y="6092825"/>
            <a:ext cx="15176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_tradnl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Mt.25,12-19)</a:t>
            </a:r>
            <a:endParaRPr lang="es-ES_tradnl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5365" name="Picture 5" descr="C:\Users\Administrador\Desktop\Parable_of_talent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36613"/>
            <a:ext cx="4107185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8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323626"/>
            </a:gs>
            <a:gs pos="6250">
              <a:srgbClr val="8B7445"/>
            </a:gs>
            <a:gs pos="83000">
              <a:schemeClr val="bg2">
                <a:lumMod val="10000"/>
              </a:schemeClr>
            </a:gs>
            <a:gs pos="93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4 Rectángulo"/>
          <p:cNvSpPr>
            <a:spLocks noChangeArrowheads="1"/>
          </p:cNvSpPr>
          <p:nvPr/>
        </p:nvSpPr>
        <p:spPr bwMode="auto">
          <a:xfrm>
            <a:off x="179388" y="1035050"/>
            <a:ext cx="4235450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400" b="1" dirty="0"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La parábola de hoy nos enseña </a:t>
            </a:r>
            <a:endParaRPr lang="es-ES_tradnl" sz="3400" b="1" dirty="0" smtClean="0">
              <a:solidFill>
                <a:srgbClr val="FFFF99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400" b="1" dirty="0" smtClean="0"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que </a:t>
            </a:r>
            <a:r>
              <a:rPr lang="es-ES_tradnl" sz="3400" b="1" dirty="0"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la esperanza </a:t>
            </a:r>
            <a:endParaRPr lang="es-ES_tradnl" sz="3400" b="1" dirty="0" smtClean="0">
              <a:solidFill>
                <a:srgbClr val="FFFF99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400" b="1" dirty="0" smtClean="0"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ha </a:t>
            </a:r>
            <a:r>
              <a:rPr lang="es-ES_tradnl" sz="3400" b="1" dirty="0"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de ser activa.</a:t>
            </a:r>
          </a:p>
          <a:p>
            <a:pPr algn="ctr">
              <a:defRPr/>
            </a:pPr>
            <a:endParaRPr lang="es-ES_tradnl" sz="3400" b="1" dirty="0">
              <a:solidFill>
                <a:srgbClr val="FFFF99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ES_tradnl" sz="3400" b="1" dirty="0">
              <a:solidFill>
                <a:srgbClr val="FFFF99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400" b="1" dirty="0"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No cree de verdad quien no produce </a:t>
            </a:r>
            <a:endParaRPr lang="es-ES_tradnl" sz="3400" b="1" dirty="0" smtClean="0">
              <a:solidFill>
                <a:srgbClr val="FFFF99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400" b="1" dirty="0" smtClean="0"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los frutos </a:t>
            </a:r>
            <a:r>
              <a:rPr lang="es-ES_tradnl" sz="3400" b="1" dirty="0"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de la fe.</a:t>
            </a:r>
          </a:p>
          <a:p>
            <a:pPr algn="ctr">
              <a:defRPr/>
            </a:pPr>
            <a:endParaRPr lang="es-ES_tradnl" sz="2800" b="1" dirty="0">
              <a:solidFill>
                <a:srgbClr val="FFD75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21213" y="325438"/>
            <a:ext cx="120650" cy="6370637"/>
          </a:xfrm>
          <a:prstGeom prst="rect">
            <a:avLst/>
          </a:prstGeom>
          <a:gradFill flip="none" rotWithShape="1">
            <a:gsLst>
              <a:gs pos="47000">
                <a:schemeClr val="bg2">
                  <a:lumMod val="90000"/>
                </a:schemeClr>
              </a:gs>
              <a:gs pos="42000">
                <a:srgbClr val="3E4727"/>
              </a:gs>
              <a:gs pos="51000">
                <a:srgbClr val="323626"/>
              </a:gs>
              <a:gs pos="26000">
                <a:srgbClr val="D45E80"/>
              </a:gs>
              <a:gs pos="90000">
                <a:schemeClr val="bg2">
                  <a:lumMod val="10000"/>
                </a:schemeClr>
              </a:gs>
              <a:gs pos="98000">
                <a:srgbClr val="9E845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7413" name="Picture 8" descr="E:\Mis imágenes\Mis imágenes\arbol-muer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325438"/>
            <a:ext cx="4151312" cy="627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4A545E"/>
            </a:gs>
            <a:gs pos="7000">
              <a:srgbClr val="4A545E"/>
            </a:gs>
            <a:gs pos="68000">
              <a:schemeClr val="tx1"/>
            </a:gs>
            <a:gs pos="35000">
              <a:srgbClr val="838F7D"/>
            </a:gs>
            <a:gs pos="77000">
              <a:srgbClr val="232E3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3968" y="836613"/>
            <a:ext cx="4680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Y no espera de verdad quien aguarda pasivamente un futuro que es don de Dios,</a:t>
            </a:r>
          </a:p>
          <a:p>
            <a:pPr algn="ctr">
              <a:defRPr/>
            </a:pPr>
            <a:endParaRPr lang="es-ES_tradnl" sz="3200" b="1" dirty="0" smtClean="0">
              <a:solidFill>
                <a:srgbClr val="FFD757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endParaRPr lang="es-ES_tradnl" sz="3200" b="1" dirty="0">
              <a:solidFill>
                <a:srgbClr val="FFD757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200" b="1" dirty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pero que ha de ser preparado </a:t>
            </a:r>
            <a:r>
              <a:rPr lang="es-ES_tradnl" sz="32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con </a:t>
            </a:r>
            <a:r>
              <a:rPr lang="es-ES_tradnl" sz="3200" b="1" dirty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el trabajo paciente y tenaz </a:t>
            </a:r>
          </a:p>
          <a:p>
            <a:pPr algn="ctr">
              <a:defRPr/>
            </a:pPr>
            <a:r>
              <a:rPr lang="es-ES_tradnl" sz="3200" b="1" dirty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de cada día.</a:t>
            </a:r>
          </a:p>
        </p:txBody>
      </p:sp>
      <p:pic>
        <p:nvPicPr>
          <p:cNvPr id="18436" name="Picture 7" descr="C:\Users\Administrador\Desktop\Ima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176464" cy="5472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2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30213" y="4667652"/>
            <a:ext cx="832326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 smtClean="0">
                <a:ln>
                  <a:solidFill>
                    <a:schemeClr val="accent3"/>
                  </a:solidFill>
                </a:ln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Hoy </a:t>
            </a:r>
            <a:r>
              <a:rPr lang="es-ES_tradnl" sz="3200" b="1" dirty="0">
                <a:ln>
                  <a:solidFill>
                    <a:schemeClr val="accent3"/>
                  </a:solidFill>
                </a:ln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hablamos de los talentos </a:t>
            </a:r>
            <a:endParaRPr lang="es-ES_tradnl" sz="3200" b="1" dirty="0" smtClean="0">
              <a:ln>
                <a:solidFill>
                  <a:schemeClr val="accent3"/>
                </a:solidFill>
              </a:ln>
              <a:solidFill>
                <a:srgbClr val="FFFF9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200" b="1" dirty="0" smtClean="0">
                <a:ln>
                  <a:solidFill>
                    <a:schemeClr val="accent3"/>
                  </a:solidFill>
                </a:ln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para referirnos  </a:t>
            </a:r>
            <a:r>
              <a:rPr lang="es-ES_tradnl" sz="3200" b="1" dirty="0">
                <a:ln>
                  <a:solidFill>
                    <a:schemeClr val="accent3"/>
                  </a:solidFill>
                </a:ln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a las cualidades buenas </a:t>
            </a:r>
            <a:endParaRPr lang="es-ES_tradnl" sz="3200" b="1" dirty="0" smtClean="0">
              <a:ln>
                <a:solidFill>
                  <a:schemeClr val="accent3"/>
                </a:solidFill>
              </a:ln>
              <a:solidFill>
                <a:srgbClr val="FFFF9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200" b="1" dirty="0" smtClean="0">
                <a:ln>
                  <a:solidFill>
                    <a:schemeClr val="accent3"/>
                  </a:solidFill>
                </a:ln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que </a:t>
            </a:r>
            <a:r>
              <a:rPr lang="es-ES_tradnl" sz="3200" b="1" dirty="0">
                <a:ln>
                  <a:solidFill>
                    <a:schemeClr val="accent3"/>
                  </a:solidFill>
                </a:ln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distinguen </a:t>
            </a:r>
            <a:r>
              <a:rPr lang="es-ES_tradnl" sz="3200" b="1" dirty="0" smtClean="0">
                <a:ln>
                  <a:solidFill>
                    <a:schemeClr val="accent3"/>
                  </a:solidFill>
                </a:ln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a </a:t>
            </a:r>
            <a:r>
              <a:rPr lang="es-ES_tradnl" sz="3200" b="1" dirty="0">
                <a:ln>
                  <a:solidFill>
                    <a:schemeClr val="accent3"/>
                  </a:solidFill>
                </a:ln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las personas</a:t>
            </a:r>
            <a:r>
              <a:rPr lang="es-ES_tradnl" sz="3200" b="1" dirty="0">
                <a:ln>
                  <a:solidFill>
                    <a:schemeClr val="accent3"/>
                  </a:solidFill>
                </a:ln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89" name="2 Rectángulo"/>
          <p:cNvSpPr>
            <a:spLocks noChangeArrowheads="1"/>
          </p:cNvSpPr>
          <p:nvPr/>
        </p:nvSpPr>
        <p:spPr bwMode="auto">
          <a:xfrm>
            <a:off x="1733234" y="463550"/>
            <a:ext cx="5042535" cy="5847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_tradnl" sz="3200" b="1" dirty="0">
                <a:solidFill>
                  <a:srgbClr val="FFD757"/>
                </a:solidFill>
                <a:cs typeface="Times New Roman" pitchFamily="18" charset="0"/>
              </a:rPr>
              <a:t>LOS TALENTOS Y EL TALENTO</a:t>
            </a:r>
            <a:endParaRPr lang="es-ES" sz="3200" dirty="0">
              <a:solidFill>
                <a:srgbClr val="FFD757"/>
              </a:solidFill>
            </a:endParaRPr>
          </a:p>
        </p:txBody>
      </p:sp>
      <p:pic>
        <p:nvPicPr>
          <p:cNvPr id="16390" name="Picture 7" descr="http://t3.gstatic.com/images?q=tbn:ANd9GcRivRaqs45udyBf0bFBZziptxJbJ6N0e7wmE4a6SGbiDdQLM9p5t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08" y="2051715"/>
            <a:ext cx="40671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rgbClr val="3333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02097" y="1415678"/>
            <a:ext cx="78143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s-ES_tradnl" sz="32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Algunos </a:t>
            </a:r>
            <a:r>
              <a:rPr lang="es-ES_tradnl" sz="32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emplean los talentos recibidos </a:t>
            </a:r>
          </a:p>
          <a:p>
            <a:pPr>
              <a:defRPr/>
            </a:pPr>
            <a:r>
              <a:rPr lang="es-ES_tradnl" sz="32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     </a:t>
            </a:r>
            <a:r>
              <a:rPr lang="es-ES_tradnl" sz="32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para </a:t>
            </a:r>
            <a:r>
              <a:rPr lang="es-ES_tradnl" sz="32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volverse contra aquél que se los dio</a:t>
            </a:r>
            <a:r>
              <a:rPr lang="es-ES_tradnl" sz="32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.</a:t>
            </a:r>
            <a:endParaRPr lang="es-ES_tradnl" sz="32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30089" y="2927846"/>
            <a:ext cx="81743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s-ES_tradnl" sz="3200" b="1" dirty="0" smtClean="0">
                <a:solidFill>
                  <a:srgbClr val="00B0F0"/>
                </a:solidFill>
                <a:latin typeface="+mn-lt"/>
                <a:cs typeface="Times New Roman" pitchFamily="18" charset="0"/>
              </a:rPr>
              <a:t>Otros los usan como si fueran bienes propios y los derrochan a su capricho.</a:t>
            </a:r>
            <a:endParaRPr lang="es-ES_tradnl" sz="3200" b="1" dirty="0">
              <a:solidFill>
                <a:srgbClr val="00B0F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4523636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s-ES_tradnl" sz="32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Los </a:t>
            </a:r>
            <a:r>
              <a:rPr lang="es-ES_tradnl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más perezosos casi lamentan </a:t>
            </a:r>
            <a:endParaRPr lang="es-ES_tradnl" sz="3200" b="1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s-ES_tradnl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s-ES_tradnl" sz="32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    haberlos </a:t>
            </a:r>
            <a:r>
              <a:rPr lang="es-ES_tradnl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recibido cuando descubren </a:t>
            </a:r>
            <a:endParaRPr lang="es-ES_tradnl" sz="3200" b="1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 lvl="4">
              <a:defRPr/>
            </a:pPr>
            <a:r>
              <a:rPr lang="es-ES_tradnl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s-ES_tradnl" sz="32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    para </a:t>
            </a:r>
            <a:r>
              <a:rPr lang="es-ES_tradnl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qué </a:t>
            </a:r>
            <a:r>
              <a:rPr lang="es-ES_tradnl" sz="32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se </a:t>
            </a:r>
            <a:r>
              <a:rPr lang="es-ES_tradnl" sz="3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les han entregado.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771800" y="47667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Una reflexión sabia:</a:t>
            </a:r>
            <a:endParaRPr lang="es-ES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8000">
        <p14:switch dir="r"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rgbClr val="3333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067944" y="1772816"/>
            <a:ext cx="4970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itchFamily="18" charset="0"/>
              </a:rPr>
              <a:t>Los primeros son ingratos.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9" y="382240"/>
            <a:ext cx="3673475" cy="4918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355976" y="2916233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Los segundos altaneros.</a:t>
            </a:r>
            <a:endParaRPr lang="es-ES" sz="32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71664" y="5589240"/>
            <a:ext cx="8348808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Nos alegra saber que, junto a ellos, </a:t>
            </a:r>
            <a:endParaRPr lang="es-ES_tradnl" sz="3200" b="1" dirty="0" smtClean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2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caben </a:t>
            </a:r>
            <a:r>
              <a:rPr lang="es-ES_tradnl" sz="32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también los responsables y agradecidos.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418367" y="4068361"/>
            <a:ext cx="4258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Los terceros  haraganes.</a:t>
            </a:r>
          </a:p>
        </p:txBody>
      </p:sp>
    </p:spTree>
    <p:extLst>
      <p:ext uri="{BB962C8B-B14F-4D97-AF65-F5344CB8AC3E}">
        <p14:creationId xmlns:p14="http://schemas.microsoft.com/office/powerpoint/2010/main" val="2533647889"/>
      </p:ext>
    </p:extLst>
  </p:cSld>
  <p:clrMapOvr>
    <a:masterClrMapping/>
  </p:clrMapOvr>
  <p:transition spd="slow" advTm="1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4572000" y="476672"/>
            <a:ext cx="43924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MALO Y PEREZOSO</a:t>
            </a:r>
            <a:endParaRPr lang="es-ES" sz="2800" dirty="0" smtClean="0">
              <a:solidFill>
                <a:srgbClr val="FFD757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LuisMari\Pictures\De Fano\20090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6228692" cy="44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7544" y="594928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Hay personas religiosas que confían </a:t>
            </a:r>
            <a:r>
              <a:rPr lang="es-ES" sz="2400" b="1" dirty="0" smtClean="0"/>
              <a:t>poco en </a:t>
            </a:r>
            <a:r>
              <a:rPr lang="es-ES" sz="2400" b="1" dirty="0" smtClean="0"/>
              <a:t>la bondad de Dios porque  confían más en las cosas de este mundo.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18202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2000">
        <p14:switch dir="r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454</Words>
  <Application>Microsoft Office PowerPoint</Application>
  <PresentationFormat>Presentación en pantalla (4:3)</PresentationFormat>
  <Paragraphs>92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Antonia</dc:creator>
  <cp:lastModifiedBy>Centor</cp:lastModifiedBy>
  <cp:revision>163</cp:revision>
  <dcterms:created xsi:type="dcterms:W3CDTF">2011-08-13T15:52:15Z</dcterms:created>
  <dcterms:modified xsi:type="dcterms:W3CDTF">2014-11-14T08:30:09Z</dcterms:modified>
</cp:coreProperties>
</file>