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4" r:id="rId3"/>
    <p:sldId id="261" r:id="rId4"/>
    <p:sldId id="257" r:id="rId5"/>
    <p:sldId id="258" r:id="rId6"/>
    <p:sldId id="260" r:id="rId7"/>
    <p:sldId id="263" r:id="rId8"/>
    <p:sldId id="266" r:id="rId9"/>
    <p:sldId id="270" r:id="rId10"/>
    <p:sldId id="268" r:id="rId11"/>
    <p:sldId id="271" r:id="rId12"/>
    <p:sldId id="259" r:id="rId13"/>
    <p:sldId id="272" r:id="rId14"/>
    <p:sldId id="269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0000FF"/>
    <a:srgbClr val="00FF00"/>
    <a:srgbClr val="FF3399"/>
    <a:srgbClr val="EAA150"/>
    <a:srgbClr val="363E58"/>
    <a:srgbClr val="8FA7B3"/>
    <a:srgbClr val="252430"/>
    <a:srgbClr val="282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9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77FD1-4DF0-4D5C-B3AB-61E3A5388CA5}" type="datetimeFigureOut">
              <a:rPr lang="es-ES"/>
              <a:pPr>
                <a:defRPr/>
              </a:pPr>
              <a:t>25/11/2014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07B4F-F7B2-419B-9EF0-6A9F2E4FE16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95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5308A-F25C-406E-AEA7-98501DB58DD9}" type="datetimeFigureOut">
              <a:rPr lang="es-ES"/>
              <a:pPr>
                <a:defRPr/>
              </a:pPr>
              <a:t>25/11/2014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3FCE1-3541-436C-86B9-50920AF333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26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977C9-244D-4B52-A821-F76707BEF8D1}" type="datetimeFigureOut">
              <a:rPr lang="es-ES"/>
              <a:pPr>
                <a:defRPr/>
              </a:pPr>
              <a:t>25/11/2014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B9611-7F68-4304-BC82-BC13E171E0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8203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07BEB-50EB-40A7-8EC6-D20892F285B5}" type="datetimeFigureOut">
              <a:rPr lang="es-ES"/>
              <a:pPr>
                <a:defRPr/>
              </a:pPr>
              <a:t>25/11/2014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043E9-143F-43A3-A54C-92329E48BE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73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DB42C-1B8D-4CD2-8EAB-03E5761EF851}" type="datetimeFigureOut">
              <a:rPr lang="es-ES"/>
              <a:pPr>
                <a:defRPr/>
              </a:pPr>
              <a:t>25/11/2014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73CD9-8228-4E2D-B271-2EF99BCFA5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45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8196B-DE07-4555-B590-F82544D6B798}" type="datetimeFigureOut">
              <a:rPr lang="es-ES"/>
              <a:pPr>
                <a:defRPr/>
              </a:pPr>
              <a:t>25/11/2014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55625-100F-457B-A77D-6803A0414F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422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1C7AE-774B-4B58-84D0-95203598E3F6}" type="datetimeFigureOut">
              <a:rPr lang="es-ES"/>
              <a:pPr>
                <a:defRPr/>
              </a:pPr>
              <a:t>25/11/2014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806FD-317D-4A51-B886-CD18198116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7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5E344-6F27-408B-ADBD-DCF3BC6C8D37}" type="datetimeFigureOut">
              <a:rPr lang="es-ES"/>
              <a:pPr>
                <a:defRPr/>
              </a:pPr>
              <a:t>25/11/2014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33EC5-FF0E-46C4-A98B-9A364328CF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048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88A97-3478-475A-9F10-310705D29F79}" type="datetimeFigureOut">
              <a:rPr lang="es-ES"/>
              <a:pPr>
                <a:defRPr/>
              </a:pPr>
              <a:t>25/11/2014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A521-2DBF-4C72-B4D3-3F6CE586C8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171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F76F1-5DE8-4434-93FB-F6DCECEB9EB5}" type="datetimeFigureOut">
              <a:rPr lang="es-ES"/>
              <a:pPr>
                <a:defRPr/>
              </a:pPr>
              <a:t>25/11/2014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70064-754F-457F-810C-9C7DDD453F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34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C1B29-8398-44C8-809A-8A8E324E6DDE}" type="datetimeFigureOut">
              <a:rPr lang="es-ES"/>
              <a:pPr>
                <a:defRPr/>
              </a:pPr>
              <a:t>25/11/2014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3CC55-A95B-4CAC-AEE3-1BF09F57B3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838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651CA8-D7F3-447A-B196-1574BD214EBE}" type="datetimeFigureOut">
              <a:rPr lang="es-ES"/>
              <a:pPr>
                <a:defRPr/>
              </a:pPr>
              <a:t>25/11/2014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37B003-0D86-4615-826C-0602286913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Ap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263"/>
            <a:ext cx="9144000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496839" y="3717032"/>
            <a:ext cx="618630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Lo que os digo a vosotros, </a:t>
            </a:r>
          </a:p>
          <a:p>
            <a:pPr algn="ctr">
              <a:defRPr/>
            </a:pPr>
            <a:r>
              <a:rPr lang="es-E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lo digo a todos: ¡Velad!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643688" y="5189190"/>
            <a:ext cx="1714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Mc 13, 33-37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33610" y="326135"/>
            <a:ext cx="6912768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n/>
                <a:solidFill>
                  <a:srgbClr val="FFFF00"/>
                </a:solidFill>
                <a:cs typeface="Times New Roman" pitchFamily="18" charset="0"/>
              </a:rPr>
              <a:t>Domingo 1º </a:t>
            </a:r>
            <a:r>
              <a:rPr lang="es-ES" sz="3200" b="1" dirty="0" smtClean="0">
                <a:ln/>
                <a:solidFill>
                  <a:srgbClr val="FFFF00"/>
                </a:solidFill>
                <a:cs typeface="Times New Roman" pitchFamily="18" charset="0"/>
              </a:rPr>
              <a:t>Adviento - </a:t>
            </a:r>
            <a:r>
              <a:rPr lang="es-ES" sz="3200" b="1" dirty="0">
                <a:ln/>
                <a:solidFill>
                  <a:srgbClr val="FFFF00"/>
                </a:solidFill>
                <a:cs typeface="Times New Roman" pitchFamily="18" charset="0"/>
              </a:rPr>
              <a:t>Ciclo B</a:t>
            </a:r>
          </a:p>
        </p:txBody>
      </p:sp>
    </p:spTree>
  </p:cSld>
  <p:clrMapOvr>
    <a:masterClrMapping/>
  </p:clrMapOvr>
  <p:transition advTm="9000">
    <p:sndAc>
      <p:stSnd>
        <p:snd r:embed="rId2" name="La-vida-es-bell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37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1" descr="h52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8" r="26382"/>
          <a:stretch>
            <a:fillRect/>
          </a:stretch>
        </p:blipFill>
        <p:spPr bwMode="auto">
          <a:xfrm>
            <a:off x="6357938" y="476672"/>
            <a:ext cx="1357312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785909" y="2655863"/>
            <a:ext cx="6338594" cy="310854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s-E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Una exhortación</a:t>
            </a:r>
            <a:endParaRPr lang="es-ES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>
              <a:defRPr/>
            </a:pPr>
            <a:r>
              <a:rPr lang="es-ES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s-E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con </a:t>
            </a:r>
            <a:r>
              <a:rPr lang="es-ES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una “</a:t>
            </a:r>
            <a:r>
              <a:rPr lang="es-ES" sz="2800" b="1" dirty="0">
                <a:ln w="50800"/>
                <a:solidFill>
                  <a:srgbClr val="FFFF00"/>
                </a:solidFill>
              </a:rPr>
              <a:t>buena noticia</a:t>
            </a:r>
            <a:r>
              <a:rPr lang="es-E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”:</a:t>
            </a:r>
          </a:p>
          <a:p>
            <a:pPr algn="ctr">
              <a:defRPr/>
            </a:pPr>
            <a:endParaRPr lang="es-ES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>
              <a:defRPr/>
            </a:pPr>
            <a:r>
              <a:rPr lang="es-ES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No permaneceremos </a:t>
            </a:r>
            <a:endParaRPr lang="es-ES" sz="28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>
              <a:defRPr/>
            </a:pPr>
            <a:r>
              <a:rPr lang="es-E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huérfanos </a:t>
            </a:r>
            <a:r>
              <a:rPr lang="es-ES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para siempre. </a:t>
            </a:r>
            <a:endParaRPr lang="es-ES" sz="28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>
              <a:defRPr/>
            </a:pPr>
            <a:r>
              <a:rPr lang="es-E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El </a:t>
            </a:r>
            <a:r>
              <a:rPr lang="es-ES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Señor </a:t>
            </a:r>
          </a:p>
          <a:p>
            <a:pPr algn="ctr">
              <a:defRPr/>
            </a:pPr>
            <a:r>
              <a:rPr lang="es-ES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no se ha desentendido de nosotros.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929058" y="5868561"/>
            <a:ext cx="480772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s-ES" sz="3200" b="1" dirty="0">
                <a:ln w="50800"/>
                <a:solidFill>
                  <a:srgbClr val="00FF00"/>
                </a:solidFill>
              </a:rPr>
              <a:t>Él viene, viene siempre.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500430" y="500042"/>
            <a:ext cx="24547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s-E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¡Velad!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25000">
              <a:schemeClr val="accent1">
                <a:lumMod val="20000"/>
                <a:lumOff val="80000"/>
              </a:schemeClr>
            </a:gs>
            <a:gs pos="64000">
              <a:schemeClr val="bg2">
                <a:lumMod val="10000"/>
              </a:schemeClr>
            </a:gs>
            <a:gs pos="76000">
              <a:srgbClr val="232C1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nt\Escritorio\Mis imágenes\manos-bon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399923" cy="487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92086" y="5171708"/>
            <a:ext cx="7696338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200" b="1" dirty="0" smtClean="0">
                <a:ln/>
                <a:solidFill>
                  <a:schemeClr val="accent3"/>
                </a:solidFill>
              </a:rPr>
              <a:t>Ignorando </a:t>
            </a:r>
            <a:r>
              <a:rPr lang="es-ES" sz="3200" b="1" dirty="0">
                <a:ln/>
                <a:solidFill>
                  <a:schemeClr val="accent3"/>
                </a:solidFill>
              </a:rPr>
              <a:t>el momento</a:t>
            </a:r>
          </a:p>
          <a:p>
            <a:pPr algn="ctr">
              <a:defRPr/>
            </a:pPr>
            <a:r>
              <a:rPr lang="es-ES" sz="3200" b="1" dirty="0">
                <a:ln/>
                <a:solidFill>
                  <a:schemeClr val="accent3"/>
                </a:solidFill>
              </a:rPr>
              <a:t> de la llegada del Señor y de su gracia,</a:t>
            </a:r>
          </a:p>
          <a:p>
            <a:pPr algn="ctr">
              <a:defRPr/>
            </a:pPr>
            <a:r>
              <a:rPr lang="es-ES" sz="3200" b="1" dirty="0">
                <a:ln/>
                <a:solidFill>
                  <a:schemeClr val="accent3"/>
                </a:solidFill>
              </a:rPr>
              <a:t>nuestra espera será más activa.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428992" y="1772816"/>
            <a:ext cx="245477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5400" b="1" dirty="0">
                <a:ln/>
                <a:solidFill>
                  <a:schemeClr val="accent3"/>
                </a:solidFill>
              </a:rPr>
              <a:t>¡Velad!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:\Documents and Settings\Ant\Escritorio\1er Adviento\Montes-Jesú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83568" y="4863351"/>
            <a:ext cx="7622624" cy="166199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s-ES" sz="5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¡</a:t>
            </a:r>
            <a:r>
              <a:rPr lang="es-ES" sz="48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Velad </a:t>
            </a:r>
          </a:p>
          <a:p>
            <a:pPr algn="ctr">
              <a:defRPr/>
            </a:pPr>
            <a:r>
              <a:rPr lang="es-ES" sz="48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construyendo su Reino!  </a:t>
            </a:r>
            <a:endParaRPr lang="es-ES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00"/>
    </mc:Choice>
    <mc:Fallback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02"/>
            <a:ext cx="9144000" cy="686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1520" y="190663"/>
            <a:ext cx="4572000" cy="64786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cap="small" dirty="0">
                <a:solidFill>
                  <a:srgbClr val="0000FF"/>
                </a:solidFill>
              </a:rPr>
              <a:t>El viene, viene siempre...</a:t>
            </a:r>
            <a:endParaRPr lang="es-ES" sz="1200" b="1" dirty="0">
              <a:solidFill>
                <a:srgbClr val="0000FF"/>
              </a:solidFill>
            </a:endParaRPr>
          </a:p>
          <a:p>
            <a:r>
              <a:rPr lang="es-ES" sz="1200" b="1" dirty="0"/>
              <a:t> </a:t>
            </a:r>
          </a:p>
          <a:p>
            <a:r>
              <a:rPr lang="es-ES" b="1" dirty="0">
                <a:solidFill>
                  <a:srgbClr val="0000FF"/>
                </a:solidFill>
              </a:rPr>
              <a:t>¿No oíste sus pasos silenciosos?</a:t>
            </a:r>
            <a:endParaRPr lang="es-ES" sz="1000" b="1" dirty="0">
              <a:solidFill>
                <a:srgbClr val="0000FF"/>
              </a:solidFill>
            </a:endParaRPr>
          </a:p>
          <a:p>
            <a:r>
              <a:rPr lang="es-ES" sz="1000" b="1" dirty="0">
                <a:solidFill>
                  <a:srgbClr val="0000FF"/>
                </a:solidFill>
              </a:rPr>
              <a:t> </a:t>
            </a:r>
          </a:p>
          <a:p>
            <a:r>
              <a:rPr lang="es-ES" b="1" i="1" dirty="0">
                <a:solidFill>
                  <a:srgbClr val="0000FF"/>
                </a:solidFill>
              </a:rPr>
              <a:t>El viene, viene, viene siempre.</a:t>
            </a:r>
            <a:endParaRPr lang="es-ES" sz="1200" b="1" dirty="0">
              <a:solidFill>
                <a:srgbClr val="0000FF"/>
              </a:solidFill>
            </a:endParaRPr>
          </a:p>
          <a:p>
            <a:r>
              <a:rPr lang="es-ES" sz="1200" b="1" dirty="0">
                <a:solidFill>
                  <a:srgbClr val="0000FF"/>
                </a:solidFill>
              </a:rPr>
              <a:t> </a:t>
            </a:r>
          </a:p>
          <a:p>
            <a:r>
              <a:rPr lang="es-ES" b="1" dirty="0">
                <a:solidFill>
                  <a:srgbClr val="0000FF"/>
                </a:solidFill>
              </a:rPr>
              <a:t>En cada instante y en cada edad,</a:t>
            </a:r>
          </a:p>
          <a:p>
            <a:r>
              <a:rPr lang="es-ES" b="1" dirty="0">
                <a:solidFill>
                  <a:srgbClr val="0000FF"/>
                </a:solidFill>
              </a:rPr>
              <a:t>todos los días y todas las noches:</a:t>
            </a:r>
            <a:endParaRPr lang="es-ES" sz="1000" b="1" dirty="0">
              <a:solidFill>
                <a:srgbClr val="0000FF"/>
              </a:solidFill>
            </a:endParaRPr>
          </a:p>
          <a:p>
            <a:r>
              <a:rPr lang="es-ES" sz="1000" b="1" dirty="0">
                <a:solidFill>
                  <a:srgbClr val="0000FF"/>
                </a:solidFill>
              </a:rPr>
              <a:t> </a:t>
            </a:r>
          </a:p>
          <a:p>
            <a:r>
              <a:rPr lang="es-ES" b="1" i="1" dirty="0">
                <a:solidFill>
                  <a:srgbClr val="0000FF"/>
                </a:solidFill>
              </a:rPr>
              <a:t>El viene, viene, viene siempre</a:t>
            </a:r>
            <a:r>
              <a:rPr lang="es-ES" b="1" dirty="0">
                <a:solidFill>
                  <a:srgbClr val="0000FF"/>
                </a:solidFill>
              </a:rPr>
              <a:t>.</a:t>
            </a:r>
            <a:endParaRPr lang="es-ES" sz="1200" b="1" dirty="0">
              <a:solidFill>
                <a:srgbClr val="0000FF"/>
              </a:solidFill>
            </a:endParaRPr>
          </a:p>
          <a:p>
            <a:r>
              <a:rPr lang="es-ES" sz="1200" b="1" dirty="0">
                <a:solidFill>
                  <a:srgbClr val="0000FF"/>
                </a:solidFill>
              </a:rPr>
              <a:t> </a:t>
            </a:r>
          </a:p>
          <a:p>
            <a:r>
              <a:rPr lang="es-ES" b="1" dirty="0">
                <a:solidFill>
                  <a:srgbClr val="0000FF"/>
                </a:solidFill>
              </a:rPr>
              <a:t>He cantado muchas </a:t>
            </a:r>
            <a:r>
              <a:rPr lang="es-ES" b="1" dirty="0" smtClean="0">
                <a:solidFill>
                  <a:srgbClr val="0000FF"/>
                </a:solidFill>
              </a:rPr>
              <a:t>canciones</a:t>
            </a:r>
          </a:p>
          <a:p>
            <a:r>
              <a:rPr lang="es-ES" b="1" dirty="0" smtClean="0">
                <a:solidFill>
                  <a:srgbClr val="0000FF"/>
                </a:solidFill>
              </a:rPr>
              <a:t>y </a:t>
            </a:r>
            <a:r>
              <a:rPr lang="es-ES" b="1" dirty="0">
                <a:solidFill>
                  <a:srgbClr val="0000FF"/>
                </a:solidFill>
              </a:rPr>
              <a:t>de mil maneras;</a:t>
            </a:r>
          </a:p>
          <a:p>
            <a:r>
              <a:rPr lang="es-ES" b="1" dirty="0">
                <a:solidFill>
                  <a:srgbClr val="0000FF"/>
                </a:solidFill>
              </a:rPr>
              <a:t>pero siempre decían sus notas:</a:t>
            </a:r>
            <a:endParaRPr lang="es-ES" sz="1000" b="1" dirty="0">
              <a:solidFill>
                <a:srgbClr val="0000FF"/>
              </a:solidFill>
            </a:endParaRPr>
          </a:p>
          <a:p>
            <a:r>
              <a:rPr lang="es-ES" sz="1000" b="1" dirty="0">
                <a:solidFill>
                  <a:srgbClr val="0000FF"/>
                </a:solidFill>
              </a:rPr>
              <a:t> </a:t>
            </a:r>
          </a:p>
          <a:p>
            <a:r>
              <a:rPr lang="es-ES" b="1" i="1" dirty="0">
                <a:solidFill>
                  <a:srgbClr val="0000FF"/>
                </a:solidFill>
              </a:rPr>
              <a:t>El viene, viene, viene siempre</a:t>
            </a:r>
            <a:r>
              <a:rPr lang="es-ES" b="1" dirty="0">
                <a:solidFill>
                  <a:srgbClr val="0000FF"/>
                </a:solidFill>
              </a:rPr>
              <a:t>.</a:t>
            </a:r>
            <a:endParaRPr lang="es-ES" sz="1200" b="1" dirty="0">
              <a:solidFill>
                <a:srgbClr val="0000FF"/>
              </a:solidFill>
            </a:endParaRPr>
          </a:p>
          <a:p>
            <a:r>
              <a:rPr lang="es-ES" sz="1200" b="1" dirty="0">
                <a:solidFill>
                  <a:srgbClr val="0000FF"/>
                </a:solidFill>
              </a:rPr>
              <a:t> </a:t>
            </a:r>
          </a:p>
          <a:p>
            <a:r>
              <a:rPr lang="es-ES" b="1" dirty="0">
                <a:solidFill>
                  <a:srgbClr val="0000FF"/>
                </a:solidFill>
              </a:rPr>
              <a:t>En los días fragantes del soleado abril,</a:t>
            </a:r>
          </a:p>
          <a:p>
            <a:r>
              <a:rPr lang="es-ES" b="1" dirty="0">
                <a:solidFill>
                  <a:srgbClr val="0000FF"/>
                </a:solidFill>
              </a:rPr>
              <a:t>por la vereda florecida de los campos:</a:t>
            </a:r>
            <a:endParaRPr lang="es-ES" sz="1000" b="1" dirty="0">
              <a:solidFill>
                <a:srgbClr val="0000FF"/>
              </a:solidFill>
            </a:endParaRPr>
          </a:p>
          <a:p>
            <a:r>
              <a:rPr lang="es-ES" sz="1000" b="1" dirty="0">
                <a:solidFill>
                  <a:srgbClr val="0000FF"/>
                </a:solidFill>
              </a:rPr>
              <a:t> </a:t>
            </a:r>
          </a:p>
          <a:p>
            <a:r>
              <a:rPr lang="es-ES" b="1" i="1" dirty="0">
                <a:solidFill>
                  <a:srgbClr val="0000FF"/>
                </a:solidFill>
              </a:rPr>
              <a:t>El viene, viene, viene siempre</a:t>
            </a:r>
            <a:r>
              <a:rPr lang="es-ES" b="1" dirty="0" smtClean="0">
                <a:solidFill>
                  <a:srgbClr val="0000FF"/>
                </a:solidFill>
              </a:rPr>
              <a:t>.</a:t>
            </a:r>
          </a:p>
          <a:p>
            <a:endParaRPr lang="es-ES" sz="1200" b="1" dirty="0">
              <a:solidFill>
                <a:srgbClr val="0000FF"/>
              </a:solidFill>
            </a:endParaRPr>
          </a:p>
          <a:p>
            <a:r>
              <a:rPr lang="es-ES" b="1" dirty="0" smtClean="0">
                <a:solidFill>
                  <a:srgbClr val="0000FF"/>
                </a:solidFill>
              </a:rPr>
              <a:t>En </a:t>
            </a:r>
            <a:r>
              <a:rPr lang="es-ES" b="1" dirty="0">
                <a:solidFill>
                  <a:srgbClr val="0000FF"/>
                </a:solidFill>
              </a:rPr>
              <a:t>la oscura angustia </a:t>
            </a:r>
            <a:endParaRPr lang="es-ES" b="1" dirty="0" smtClean="0">
              <a:solidFill>
                <a:srgbClr val="0000FF"/>
              </a:solidFill>
            </a:endParaRPr>
          </a:p>
          <a:p>
            <a:r>
              <a:rPr lang="es-ES" b="1" dirty="0" smtClean="0">
                <a:solidFill>
                  <a:srgbClr val="0000FF"/>
                </a:solidFill>
              </a:rPr>
              <a:t>de </a:t>
            </a:r>
            <a:r>
              <a:rPr lang="es-ES" b="1" dirty="0">
                <a:solidFill>
                  <a:srgbClr val="0000FF"/>
                </a:solidFill>
              </a:rPr>
              <a:t>las noches de lluvia,</a:t>
            </a:r>
          </a:p>
          <a:p>
            <a:r>
              <a:rPr lang="es-ES" b="1" dirty="0">
                <a:solidFill>
                  <a:srgbClr val="0000FF"/>
                </a:solidFill>
              </a:rPr>
              <a:t>sobre el carro atronador de las nubes,</a:t>
            </a:r>
            <a:endParaRPr lang="es-ES" sz="900" b="1" dirty="0">
              <a:solidFill>
                <a:srgbClr val="0000FF"/>
              </a:solidFill>
            </a:endParaRPr>
          </a:p>
          <a:p>
            <a:r>
              <a:rPr lang="es-ES" sz="900" b="1" dirty="0">
                <a:solidFill>
                  <a:srgbClr val="0000FF"/>
                </a:solidFill>
              </a:rPr>
              <a:t> </a:t>
            </a:r>
          </a:p>
          <a:p>
            <a:r>
              <a:rPr lang="es-ES" b="1" i="1" dirty="0">
                <a:solidFill>
                  <a:srgbClr val="0000FF"/>
                </a:solidFill>
              </a:rPr>
              <a:t>El viene, viene, viene siempre</a:t>
            </a:r>
            <a:r>
              <a:rPr lang="es-ES" b="1" dirty="0" smtClean="0">
                <a:solidFill>
                  <a:srgbClr val="0000FF"/>
                </a:solidFill>
              </a:rPr>
              <a:t>.</a:t>
            </a:r>
            <a:endParaRPr lang="es-ES" b="1" dirty="0">
              <a:solidFill>
                <a:srgbClr val="0000FF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427552" y="268774"/>
            <a:ext cx="453693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00FF"/>
                </a:solidFill>
              </a:rPr>
              <a:t> </a:t>
            </a:r>
          </a:p>
          <a:p>
            <a:r>
              <a:rPr lang="es-ES" b="1" dirty="0">
                <a:solidFill>
                  <a:srgbClr val="0000FF"/>
                </a:solidFill>
              </a:rPr>
              <a:t>De pena en pena mía, </a:t>
            </a:r>
          </a:p>
          <a:p>
            <a:r>
              <a:rPr lang="es-ES" b="1" dirty="0">
                <a:solidFill>
                  <a:srgbClr val="0000FF"/>
                </a:solidFill>
              </a:rPr>
              <a:t>se acerca hasta mi vera </a:t>
            </a:r>
            <a:endParaRPr lang="es-ES" b="1" dirty="0" smtClean="0">
              <a:solidFill>
                <a:srgbClr val="0000FF"/>
              </a:solidFill>
            </a:endParaRPr>
          </a:p>
          <a:p>
            <a:r>
              <a:rPr lang="es-ES" b="1" dirty="0" smtClean="0">
                <a:solidFill>
                  <a:srgbClr val="0000FF"/>
                </a:solidFill>
              </a:rPr>
              <a:t>como </a:t>
            </a:r>
            <a:r>
              <a:rPr lang="es-ES" b="1" dirty="0">
                <a:solidFill>
                  <a:srgbClr val="0000FF"/>
                </a:solidFill>
              </a:rPr>
              <a:t>agua silenciosa,</a:t>
            </a:r>
          </a:p>
          <a:p>
            <a:r>
              <a:rPr lang="es-ES" b="1" dirty="0">
                <a:solidFill>
                  <a:srgbClr val="0000FF"/>
                </a:solidFill>
              </a:rPr>
              <a:t>y la dorada luz de su presencia</a:t>
            </a:r>
          </a:p>
          <a:p>
            <a:r>
              <a:rPr lang="es-ES" b="1" dirty="0">
                <a:solidFill>
                  <a:srgbClr val="0000FF"/>
                </a:solidFill>
              </a:rPr>
              <a:t>es la que resplandece en mi alegría, </a:t>
            </a:r>
            <a:endParaRPr lang="es-ES" b="1" dirty="0" smtClean="0">
              <a:solidFill>
                <a:srgbClr val="0000FF"/>
              </a:solidFill>
            </a:endParaRPr>
          </a:p>
          <a:p>
            <a:r>
              <a:rPr lang="es-ES" b="1" dirty="0" smtClean="0">
                <a:solidFill>
                  <a:srgbClr val="0000FF"/>
                </a:solidFill>
              </a:rPr>
              <a:t>porque</a:t>
            </a:r>
            <a:r>
              <a:rPr lang="es-ES" b="1" dirty="0">
                <a:solidFill>
                  <a:srgbClr val="0000FF"/>
                </a:solidFill>
              </a:rPr>
              <a:t>: </a:t>
            </a:r>
          </a:p>
          <a:p>
            <a:r>
              <a:rPr lang="es-ES" b="1" dirty="0">
                <a:solidFill>
                  <a:srgbClr val="0000FF"/>
                </a:solidFill>
              </a:rPr>
              <a:t> </a:t>
            </a:r>
          </a:p>
          <a:p>
            <a:r>
              <a:rPr lang="es-ES" b="1" i="1" dirty="0">
                <a:solidFill>
                  <a:srgbClr val="0000FF"/>
                </a:solidFill>
              </a:rPr>
              <a:t>El viene, viene, viene siempre</a:t>
            </a:r>
            <a:r>
              <a:rPr lang="es-ES" b="1" dirty="0">
                <a:solidFill>
                  <a:srgbClr val="0000FF"/>
                </a:solidFill>
              </a:rPr>
              <a:t>.</a:t>
            </a:r>
            <a:endParaRPr lang="es-ES" sz="1000" b="1" dirty="0">
              <a:solidFill>
                <a:srgbClr val="0000FF"/>
              </a:solidFill>
            </a:endParaRPr>
          </a:p>
          <a:p>
            <a:r>
              <a:rPr lang="es-ES" sz="1000" b="1" dirty="0"/>
              <a:t> </a:t>
            </a:r>
            <a:endParaRPr lang="es-ES" sz="1000" b="1" dirty="0" smtClean="0"/>
          </a:p>
          <a:p>
            <a:pPr lvl="6"/>
            <a:r>
              <a:rPr lang="es-ES" dirty="0"/>
              <a:t> </a:t>
            </a:r>
            <a:r>
              <a:rPr lang="es-ES" dirty="0" smtClean="0"/>
              <a:t>  [Tagore]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372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>
        <p:sndAc>
          <p:endSnd/>
        </p:sndAc>
      </p:transition>
    </mc:Choice>
    <mc:Fallback xmlns="">
      <p:transition spd="slow" advTm="4000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photo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0"/>
            <a:ext cx="82073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o"/>
          <p:cNvSpPr/>
          <p:nvPr/>
        </p:nvSpPr>
        <p:spPr>
          <a:xfrm>
            <a:off x="0" y="-68263"/>
            <a:ext cx="9144000" cy="6926263"/>
          </a:xfrm>
          <a:prstGeom prst="frame">
            <a:avLst>
              <a:gd name="adj1" fmla="val 3181"/>
            </a:avLst>
          </a:prstGeom>
          <a:gradFill flip="none" rotWithShape="1">
            <a:gsLst>
              <a:gs pos="100000">
                <a:srgbClr val="252430"/>
              </a:gs>
              <a:gs pos="87000">
                <a:srgbClr val="363E58"/>
              </a:gs>
              <a:gs pos="95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25000">
              <a:schemeClr val="tx2">
                <a:lumMod val="75000"/>
              </a:schemeClr>
            </a:gs>
            <a:gs pos="71000">
              <a:schemeClr val="accent3">
                <a:lumMod val="50000"/>
                <a:alpha val="94000"/>
              </a:schemeClr>
            </a:gs>
            <a:gs pos="76000">
              <a:srgbClr val="362412">
                <a:alpha val="9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:\Documents and Settings\Ant\Escritorio\1º Adviento\Adv-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00063"/>
            <a:ext cx="771525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94841" y="5085184"/>
            <a:ext cx="8754320" cy="147732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s-ES" sz="3000" b="1" dirty="0" smtClean="0">
                <a:ln w="50800"/>
                <a:solidFill>
                  <a:srgbClr val="FFFF99"/>
                </a:solidFill>
                <a:latin typeface="Comic Sans MS" pitchFamily="66" charset="0"/>
                <a:cs typeface="Times New Roman" pitchFamily="18" charset="0"/>
              </a:rPr>
              <a:t>Jesús nos exhorta a sus seguidores</a:t>
            </a:r>
          </a:p>
          <a:p>
            <a:pPr algn="ctr">
              <a:defRPr/>
            </a:pPr>
            <a:r>
              <a:rPr lang="es-ES" sz="3000" b="1" dirty="0" smtClean="0">
                <a:ln w="50800"/>
                <a:solidFill>
                  <a:srgbClr val="FFFF99"/>
                </a:solidFill>
                <a:latin typeface="Comic Sans MS" pitchFamily="66" charset="0"/>
                <a:cs typeface="Times New Roman" pitchFamily="18" charset="0"/>
              </a:rPr>
              <a:t> a mantenernos despiertos ya que no sabemos</a:t>
            </a:r>
          </a:p>
          <a:p>
            <a:pPr algn="ctr">
              <a:defRPr/>
            </a:pPr>
            <a:r>
              <a:rPr lang="es-ES" sz="3000" b="1" dirty="0" smtClean="0">
                <a:ln w="50800"/>
                <a:solidFill>
                  <a:srgbClr val="FFFF99"/>
                </a:solidFill>
                <a:latin typeface="Comic Sans MS" pitchFamily="66" charset="0"/>
                <a:cs typeface="Times New Roman" pitchFamily="18" charset="0"/>
              </a:rPr>
              <a:t> cuando vendrá el dueño de la casa.</a:t>
            </a:r>
            <a:endParaRPr lang="es-ES" sz="3000" b="1" dirty="0">
              <a:ln w="50800"/>
              <a:solidFill>
                <a:srgbClr val="FFFF99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25000">
              <a:schemeClr val="tx2">
                <a:lumMod val="75000"/>
              </a:schemeClr>
            </a:gs>
            <a:gs pos="75000">
              <a:schemeClr val="accent3">
                <a:lumMod val="50000"/>
                <a:alpha val="94000"/>
              </a:schemeClr>
            </a:gs>
            <a:gs pos="79000">
              <a:schemeClr val="tx1">
                <a:lumMod val="75000"/>
                <a:lumOff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C:\Documents and Settings\Ant\Escritorio\1er Adviento\reloj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89950" y="285728"/>
            <a:ext cx="7888698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¡Fuera los horóscopos, y las fantasías </a:t>
            </a:r>
            <a:endParaRPr lang="es-ES" sz="32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ES" sz="3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sobre el tiempo de su llegada</a:t>
            </a:r>
          </a:p>
          <a:p>
            <a:pPr algn="ctr">
              <a:defRPr/>
            </a:pPr>
            <a:r>
              <a:rPr lang="es-ES" sz="3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y las condiciones del </a:t>
            </a:r>
            <a:r>
              <a:rPr lang="es-E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mañana!</a:t>
            </a:r>
            <a:endParaRPr lang="es-ES" sz="32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63E58"/>
            </a:gs>
            <a:gs pos="2000">
              <a:srgbClr val="363E58"/>
            </a:gs>
            <a:gs pos="72000">
              <a:srgbClr val="385062"/>
            </a:gs>
            <a:gs pos="100000">
              <a:srgbClr val="25243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nt\Escritorio\1er Adviento\1º Advient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250"/>
            <a:ext cx="9144000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115478" y="167390"/>
            <a:ext cx="696857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>
                <a:ln w="1905"/>
                <a:gradFill>
                  <a:gsLst>
                    <a:gs pos="57000">
                      <a:srgbClr val="FFC000"/>
                    </a:gs>
                    <a:gs pos="79000">
                      <a:srgbClr val="FFFF0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“Ojalá rasgases el cielo y bajases, </a:t>
            </a:r>
          </a:p>
          <a:p>
            <a:pPr algn="ctr">
              <a:defRPr/>
            </a:pPr>
            <a:r>
              <a:rPr lang="es-ES" sz="3200" b="1" dirty="0">
                <a:ln w="1905"/>
                <a:gradFill>
                  <a:gsLst>
                    <a:gs pos="57000">
                      <a:srgbClr val="FFC000"/>
                    </a:gs>
                    <a:gs pos="79000">
                      <a:srgbClr val="FFFF0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derritiendo los montes</a:t>
            </a:r>
          </a:p>
          <a:p>
            <a:pPr algn="ctr">
              <a:defRPr/>
            </a:pPr>
            <a:r>
              <a:rPr lang="es-ES" sz="3200" b="1" dirty="0">
                <a:ln w="1905"/>
                <a:gradFill>
                  <a:gsLst>
                    <a:gs pos="57000">
                      <a:srgbClr val="FFC000"/>
                    </a:gs>
                    <a:gs pos="79000">
                      <a:srgbClr val="FFFF0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con tu presencia.”</a:t>
            </a:r>
          </a:p>
        </p:txBody>
      </p:sp>
      <p:sp>
        <p:nvSpPr>
          <p:cNvPr id="15364" name="3 CuadroTexto"/>
          <p:cNvSpPr txBox="1">
            <a:spLocks noChangeArrowheads="1"/>
          </p:cNvSpPr>
          <p:nvPr/>
        </p:nvSpPr>
        <p:spPr bwMode="auto">
          <a:xfrm>
            <a:off x="7092950" y="1158875"/>
            <a:ext cx="1511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>
                <a:solidFill>
                  <a:srgbClr val="FFFF00"/>
                </a:solidFill>
              </a:rPr>
              <a:t>Isaías 64,1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6675" y="4794250"/>
            <a:ext cx="900271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El Profeta convierte un </a:t>
            </a:r>
            <a:r>
              <a:rPr lang="es-ES" sz="2800" b="1" dirty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sueño </a:t>
            </a:r>
            <a:r>
              <a:rPr lang="es-ES" sz="2800" b="1" dirty="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en </a:t>
            </a:r>
            <a:r>
              <a:rPr lang="es-ES" sz="2800" b="1" dirty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plegaria.</a:t>
            </a:r>
          </a:p>
          <a:p>
            <a:pPr algn="ctr">
              <a:defRPr/>
            </a:pPr>
            <a:r>
              <a:rPr lang="es-ES" sz="2800" b="1" dirty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Refleja la oleada de insatisfacción que nos sube</a:t>
            </a:r>
          </a:p>
          <a:p>
            <a:pPr algn="ctr">
              <a:defRPr/>
            </a:pPr>
            <a:r>
              <a:rPr lang="es-ES" sz="2800" b="1" dirty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desde lo hondo del alma </a:t>
            </a:r>
          </a:p>
          <a:p>
            <a:pPr algn="ctr">
              <a:defRPr/>
            </a:pPr>
            <a:r>
              <a:rPr lang="es-ES" sz="2800" b="1" dirty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y nos lleva a </a:t>
            </a:r>
            <a:r>
              <a:rPr lang="es-ES" sz="2800" b="1" dirty="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desear </a:t>
            </a:r>
            <a:r>
              <a:rPr lang="es-ES" sz="2800" b="1" dirty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un mundo nuevo.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9000">
        <p14:prism/>
      </p:transition>
    </mc:Choice>
    <mc:Fallback>
      <p:transition spd="slow" advTm="1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52430"/>
            </a:gs>
            <a:gs pos="100000">
              <a:srgbClr val="363E58"/>
            </a:gs>
            <a:gs pos="79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960441" y="4005064"/>
            <a:ext cx="4788023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Su llegada </a:t>
            </a: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supondría</a:t>
            </a:r>
            <a:endParaRPr lang="es-E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 la aniquilación </a:t>
            </a:r>
          </a:p>
          <a:p>
            <a:pPr algn="ctr">
              <a:defRPr/>
            </a:pPr>
            <a:r>
              <a:rPr lang="es-E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de la altanería humana.</a:t>
            </a:r>
          </a:p>
        </p:txBody>
      </p:sp>
      <p:pic>
        <p:nvPicPr>
          <p:cNvPr id="16388" name="Picture 5" descr="C:\Users\Administrador\Desktop\burj-d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60338"/>
            <a:ext cx="3821113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94150" y="549275"/>
            <a:ext cx="45720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n w="50800">
                  <a:noFill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La imagen es poderosa</a:t>
            </a:r>
          </a:p>
          <a:p>
            <a:pPr algn="ctr">
              <a:defRPr/>
            </a:pPr>
            <a:r>
              <a:rPr lang="es-ES" sz="3200" b="1" dirty="0">
                <a:ln w="50800">
                  <a:noFill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y sugerente.</a:t>
            </a:r>
          </a:p>
          <a:p>
            <a:pPr algn="ctr">
              <a:defRPr/>
            </a:pPr>
            <a:r>
              <a:rPr lang="es-ES" sz="3200" b="1" dirty="0">
                <a:ln w="50800">
                  <a:noFill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El profeta espera a Aquél que se identifica </a:t>
            </a:r>
          </a:p>
          <a:p>
            <a:pPr algn="ctr">
              <a:defRPr/>
            </a:pPr>
            <a:r>
              <a:rPr lang="es-ES" sz="3200" b="1" dirty="0">
                <a:ln w="50800">
                  <a:noFill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con el mismo cielo.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C:\Documents and Settings\Ant\Escritorio\1er Adviento\CREAC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5212357"/>
            <a:ext cx="8712968" cy="1384995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s-ES" sz="2800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Times New Roman" pitchFamily="18" charset="0"/>
              </a:rPr>
              <a:t>E</a:t>
            </a:r>
            <a:r>
              <a:rPr lang="es-ES" sz="28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Times New Roman" pitchFamily="18" charset="0"/>
              </a:rPr>
              <a:t>n este mundo de </a:t>
            </a:r>
            <a:r>
              <a:rPr lang="es-ES" sz="28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Times New Roman" pitchFamily="18" charset="0"/>
              </a:rPr>
              <a:t>años luz de galaxias y estrellas,</a:t>
            </a:r>
            <a:endParaRPr lang="es-ES" sz="2800" b="1" spc="150" dirty="0" smtClean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" sz="28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Times New Roman" pitchFamily="18" charset="0"/>
              </a:rPr>
              <a:t>¿brillará la justicia sobre la tierra, </a:t>
            </a:r>
          </a:p>
          <a:p>
            <a:pPr algn="ctr">
              <a:defRPr/>
            </a:pPr>
            <a:r>
              <a:rPr lang="es-ES" sz="28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Times New Roman" pitchFamily="18" charset="0"/>
              </a:rPr>
              <a:t>por encima de todas las corrupciones?</a:t>
            </a:r>
            <a:endParaRPr lang="es-ES" sz="2800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55576" y="620688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rgbClr val="FFFF00"/>
                </a:solidFill>
                <a:latin typeface="Arial"/>
                <a:cs typeface="Arial"/>
              </a:rPr>
              <a:t>«</a:t>
            </a:r>
            <a:r>
              <a:rPr lang="es-ES" sz="2400" b="1" i="1" dirty="0" smtClean="0">
                <a:solidFill>
                  <a:srgbClr val="FFFF00"/>
                </a:solidFill>
                <a:latin typeface="Comic Sans MS" pitchFamily="66" charset="0"/>
              </a:rPr>
              <a:t>Sales </a:t>
            </a:r>
            <a:r>
              <a:rPr lang="es-ES" sz="2400" b="1" i="1" dirty="0">
                <a:solidFill>
                  <a:srgbClr val="FFFF00"/>
                </a:solidFill>
                <a:latin typeface="Comic Sans MS" pitchFamily="66" charset="0"/>
              </a:rPr>
              <a:t>al encuentro del que practica la justicia y se acuerda de tus </a:t>
            </a:r>
            <a:r>
              <a:rPr lang="es-ES" sz="2400" b="1" i="1" dirty="0" smtClean="0">
                <a:solidFill>
                  <a:srgbClr val="FFFF00"/>
                </a:solidFill>
                <a:latin typeface="Comic Sans MS" pitchFamily="66" charset="0"/>
              </a:rPr>
              <a:t>caminos</a:t>
            </a:r>
            <a:r>
              <a:rPr lang="es-ES" sz="2400" dirty="0" smtClean="0">
                <a:solidFill>
                  <a:srgbClr val="FFFF00"/>
                </a:solidFill>
                <a:latin typeface="Arial"/>
                <a:cs typeface="Arial"/>
              </a:rPr>
              <a:t>».</a:t>
            </a:r>
            <a:endParaRPr lang="es-ES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202334" y="2967335"/>
            <a:ext cx="67393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¡¡Tú tienes algo que decir!!</a:t>
            </a:r>
            <a:endParaRPr lang="es-E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 descr="C:\Users\LuisMari\Pictures\De Fano\2010122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36186"/>
            <a:ext cx="2434440" cy="1600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4000">
        <p:circle/>
      </p:transition>
    </mc:Choice>
    <mc:Fallback xmlns="">
      <p:transition spd="slow" advTm="1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C:\Documents and Settings\Ant\Escritorio\1er Adviento\Ven, Señ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6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1" descr="h52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8" r="26382"/>
          <a:stretch>
            <a:fillRect/>
          </a:stretch>
        </p:blipFill>
        <p:spPr bwMode="auto">
          <a:xfrm>
            <a:off x="6588224" y="961777"/>
            <a:ext cx="13573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09190" y="5120024"/>
            <a:ext cx="7852342" cy="147732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Hemos de superar </a:t>
            </a:r>
            <a:r>
              <a:rPr lang="es-ES" sz="3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las tentaciones</a:t>
            </a:r>
          </a:p>
          <a:p>
            <a:pPr algn="ctr">
              <a:defRPr/>
            </a:pPr>
            <a:r>
              <a:rPr lang="es-ES" sz="3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 de la </a:t>
            </a:r>
            <a:r>
              <a:rPr lang="es-ES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comodidad, de </a:t>
            </a:r>
            <a:r>
              <a:rPr lang="es-ES" sz="3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la modorra</a:t>
            </a:r>
            <a:r>
              <a:rPr lang="es-ES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, de…</a:t>
            </a:r>
            <a:endParaRPr lang="es-ES" sz="3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" sz="3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 ya que hemos de preparar la venida del Señor.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C:\Documents and Settings\Ant\Escritorio\1er Adviento\vela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6732240" cy="681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773408" y="642918"/>
            <a:ext cx="24547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¡Velad!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440348" y="2928934"/>
            <a:ext cx="1363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¡Velad!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531474" y="4786322"/>
            <a:ext cx="2928958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¡Velad!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C:\Documents and Settings\Ant\Escritorio\retoñ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778409" y="214290"/>
            <a:ext cx="803136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400" b="1" dirty="0" smtClean="0">
                <a:ln/>
                <a:solidFill>
                  <a:schemeClr val="accent3"/>
                </a:solidFill>
              </a:rPr>
              <a:t>Una </a:t>
            </a:r>
            <a:r>
              <a:rPr lang="es-ES" sz="2400" b="1" dirty="0">
                <a:ln/>
                <a:solidFill>
                  <a:schemeClr val="accent3"/>
                </a:solidFill>
              </a:rPr>
              <a:t>palabra </a:t>
            </a:r>
            <a:r>
              <a:rPr lang="es-ES" sz="2400" b="1" dirty="0" smtClean="0">
                <a:ln/>
                <a:solidFill>
                  <a:schemeClr val="accent3"/>
                </a:solidFill>
              </a:rPr>
              <a:t>que contiene </a:t>
            </a:r>
            <a:r>
              <a:rPr lang="es-ES" sz="2400" b="1" dirty="0">
                <a:ln/>
                <a:solidFill>
                  <a:schemeClr val="accent3"/>
                </a:solidFill>
              </a:rPr>
              <a:t>una advertencia de cautela.</a:t>
            </a:r>
          </a:p>
          <a:p>
            <a:pPr algn="ctr">
              <a:defRPr/>
            </a:pPr>
            <a:r>
              <a:rPr lang="es-ES" sz="2400" b="1" dirty="0">
                <a:ln/>
                <a:solidFill>
                  <a:schemeClr val="accent3"/>
                </a:solidFill>
              </a:rPr>
              <a:t>Hay que mantener los ojos bien abiertos</a:t>
            </a:r>
          </a:p>
          <a:p>
            <a:pPr algn="ctr">
              <a:defRPr/>
            </a:pPr>
            <a:r>
              <a:rPr lang="es-ES" sz="2400" b="1" dirty="0">
                <a:ln/>
                <a:solidFill>
                  <a:schemeClr val="accent3"/>
                </a:solidFill>
              </a:rPr>
              <a:t>para no caer en el engaño.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71736" y="4000504"/>
            <a:ext cx="24547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5400" b="1" dirty="0">
                <a:ln/>
                <a:solidFill>
                  <a:schemeClr val="accent3"/>
                </a:solidFill>
              </a:rPr>
              <a:t>¡Velad!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331</Words>
  <Application>Microsoft Office PowerPoint</Application>
  <PresentationFormat>Presentación en pantalla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Adviento. Ciclo B</dc:title>
  <dc:creator>Antonia Castro</dc:creator>
  <cp:lastModifiedBy>Centor</cp:lastModifiedBy>
  <cp:revision>42</cp:revision>
  <dcterms:created xsi:type="dcterms:W3CDTF">2008-11-25T18:29:31Z</dcterms:created>
  <dcterms:modified xsi:type="dcterms:W3CDTF">2014-11-25T16:30:18Z</dcterms:modified>
</cp:coreProperties>
</file>