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6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56" r:id="rId11"/>
    <p:sldId id="277" r:id="rId12"/>
    <p:sldId id="348" r:id="rId13"/>
    <p:sldId id="347" r:id="rId14"/>
    <p:sldId id="349" r:id="rId15"/>
    <p:sldId id="364" r:id="rId16"/>
    <p:sldId id="366" r:id="rId17"/>
    <p:sldId id="367" r:id="rId18"/>
    <p:sldId id="368" r:id="rId19"/>
    <p:sldId id="365" r:id="rId20"/>
    <p:sldId id="370" r:id="rId21"/>
    <p:sldId id="326" r:id="rId22"/>
    <p:sldId id="372" r:id="rId23"/>
    <p:sldId id="350" r:id="rId24"/>
    <p:sldId id="320" r:id="rId25"/>
    <p:sldId id="328" r:id="rId26"/>
    <p:sldId id="302" r:id="rId27"/>
    <p:sldId id="351" r:id="rId28"/>
    <p:sldId id="352" r:id="rId29"/>
    <p:sldId id="353" r:id="rId30"/>
    <p:sldId id="354" r:id="rId31"/>
    <p:sldId id="355" r:id="rId32"/>
    <p:sldId id="388" r:id="rId33"/>
    <p:sldId id="387" r:id="rId34"/>
    <p:sldId id="386" r:id="rId35"/>
    <p:sldId id="272" r:id="rId36"/>
    <p:sldId id="381" r:id="rId37"/>
    <p:sldId id="382" r:id="rId38"/>
    <p:sldId id="383" r:id="rId39"/>
    <p:sldId id="384" r:id="rId40"/>
    <p:sldId id="385" r:id="rId41"/>
  </p:sldIdLst>
  <p:sldSz cx="9144000" cy="5143500" type="screen16x9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33E11"/>
    <a:srgbClr val="DB5807"/>
    <a:srgbClr val="E8994A"/>
    <a:srgbClr val="125B01"/>
    <a:srgbClr val="5B5BD7"/>
    <a:srgbClr val="B6DDAB"/>
    <a:srgbClr val="9C3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401" autoAdjust="0"/>
    <p:restoredTop sz="94673" autoAdjust="0"/>
  </p:normalViewPr>
  <p:slideViewPr>
    <p:cSldViewPr>
      <p:cViewPr>
        <p:scale>
          <a:sx n="77" d="100"/>
          <a:sy n="77" d="100"/>
        </p:scale>
        <p:origin x="24" y="-468"/>
      </p:cViewPr>
      <p:guideLst>
        <p:guide orient="horz" pos="1620"/>
        <p:guide pos="2880"/>
      </p:guideLst>
    </p:cSldViewPr>
  </p:slideViewPr>
  <p:outlineViewPr>
    <p:cViewPr>
      <p:scale>
        <a:sx n="30" d="100"/>
        <a:sy n="3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3" Type="http://schemas.openxmlformats.org/officeDocument/2006/relationships/slide" Target="slides/slide5.xml"/><Relationship Id="rId7" Type="http://schemas.openxmlformats.org/officeDocument/2006/relationships/slide" Target="slides/slide38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7525-4324-4043-8BF5-8B2AA0836CF1}" type="datetimeFigureOut">
              <a:rPr lang="es-ES" smtClean="0"/>
              <a:t>25/12/2016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478A7-5417-4F81-9F67-1C1A61BC93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3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FE311-4D83-4D2F-BA18-6776E7A304B2}" type="slidenum">
              <a:rPr lang="eu-ES" altLang="es-ES"/>
              <a:pPr/>
              <a:t>1</a:t>
            </a:fld>
            <a:endParaRPr lang="eu-ES" altLang="es-E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3805C-82CC-407E-9896-8F939834152F}" type="slidenum">
              <a:rPr lang="es-ES_tradnl" altLang="es-ES"/>
              <a:pPr/>
              <a:t>20</a:t>
            </a:fld>
            <a:endParaRPr lang="es-ES_tradnl" altLang="es-E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CEB85-3993-4369-95CA-268F65A392EA}" type="slidenum">
              <a:rPr lang="eu-ES" altLang="es-ES" smtClean="0"/>
              <a:pPr eaLnBrk="1" hangingPunct="1">
                <a:spcBef>
                  <a:spcPct val="0"/>
                </a:spcBef>
              </a:pPr>
              <a:t>36</a:t>
            </a:fld>
            <a:endParaRPr lang="eu-ES" alt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569E1C-61EF-43B1-A081-000FA57C718E}" type="slidenum">
              <a:rPr lang="eu-ES" altLang="es-ES" smtClean="0"/>
              <a:pPr eaLnBrk="1" hangingPunct="1">
                <a:spcBef>
                  <a:spcPct val="0"/>
                </a:spcBef>
              </a:pPr>
              <a:t>37</a:t>
            </a:fld>
            <a:endParaRPr lang="eu-ES" alt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E66B4-359C-4C0A-AF64-AE27C789B4AD}" type="slidenum">
              <a:rPr lang="eu-ES" altLang="es-ES" smtClean="0"/>
              <a:pPr eaLnBrk="1" hangingPunct="1">
                <a:spcBef>
                  <a:spcPct val="0"/>
                </a:spcBef>
              </a:pPr>
              <a:t>38</a:t>
            </a:fld>
            <a:endParaRPr lang="eu-ES" alt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5C8CA3-FCC9-4372-BF2A-06F5CB666118}" type="slidenum">
              <a:rPr lang="eu-ES" altLang="es-ES" smtClean="0"/>
              <a:pPr eaLnBrk="1" hangingPunct="1">
                <a:spcBef>
                  <a:spcPct val="0"/>
                </a:spcBef>
              </a:pPr>
              <a:t>40</a:t>
            </a:fld>
            <a:endParaRPr lang="eu-ES" alt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AB221-B2EE-49DF-825F-298FE56C460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1B63B-532D-45DA-B2EF-1784C4141496}" type="slidenum">
              <a:rPr lang="eu-ES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1CC643-DCBF-4179-822F-05465810F0D1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CEC719-B667-4381-8F89-BCD7280340B8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91CA9D-C01A-47F5-A9D9-8E0315501E50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19E5D-3DC6-4E8B-ADD0-26E791D359FC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8E1547-4ED3-4D6A-A8C1-F561E931852F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7BA0C-26A4-4941-906A-FB58AB9FCD2D}" type="slidenum">
              <a:rPr lang="eu-ES" altLang="es-ES"/>
              <a:pPr/>
              <a:t>17</a:t>
            </a:fld>
            <a:endParaRPr lang="eu-ES" altLang="es-ES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3FBC-F502-4B22-B8B1-5F1808E060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45555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9C25-063C-4B47-BF2F-F403E886B2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60563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D8A7-410F-4C79-92A9-F508A5AF20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95104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BF71-916D-46B9-95E5-50A40D687A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27259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4260-5649-428D-A729-9598495CB7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93667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4E2C-4AD4-48AE-B6C7-5FFED8F0A6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52581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774A-BA92-4A0A-9B46-583B4C5BC0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1945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BE58-FDF7-45FC-A1F4-AA1370E991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420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6104-456B-4D9E-8A81-C3124194B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21076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2766-CCF1-41D7-A52C-AE6E8350B6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8577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7DE4-58B6-4AB6-9D2E-7B4580715D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09999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DC0DBA82-9FCE-4A86-BEE2-AABA3CF8CA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rtodaj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qumran2.net/indice.pax?autore=2728" TargetMode="External"/><Relationship Id="rId4" Type="http://schemas.openxmlformats.org/officeDocument/2006/relationships/hyperlink" Target="http://www.homiletica.org/ciclos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ia%20y%20jesus%20ador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" y="82054"/>
            <a:ext cx="384295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ES_tradnl" altLang="es-ES" sz="4400" b="1" dirty="0">
                <a:solidFill>
                  <a:schemeClr val="bg1"/>
                </a:solidFill>
                <a:latin typeface="Tahoma" charset="0"/>
              </a:rPr>
              <a:t>Solemnidad </a:t>
            </a:r>
            <a:endParaRPr lang="es-ES_tradnl" altLang="es-ES" sz="800" b="1" dirty="0">
              <a:solidFill>
                <a:schemeClr val="bg1"/>
              </a:solidFill>
              <a:latin typeface="Tahoma" charset="0"/>
            </a:endParaRPr>
          </a:p>
          <a:p>
            <a:pPr algn="l"/>
            <a:endParaRPr lang="es-ES_tradnl" altLang="es-ES" sz="800" b="1" dirty="0">
              <a:solidFill>
                <a:schemeClr val="bg1"/>
              </a:solidFill>
              <a:latin typeface="Tahoma" charset="0"/>
            </a:endParaRPr>
          </a:p>
          <a:p>
            <a:pPr algn="l"/>
            <a:r>
              <a:rPr lang="es-ES_tradnl" altLang="es-ES" sz="4400" b="1" dirty="0" smtClean="0">
                <a:solidFill>
                  <a:schemeClr val="bg1"/>
                </a:solidFill>
                <a:latin typeface="Tahoma" charset="0"/>
              </a:rPr>
              <a:t>Santa </a:t>
            </a:r>
          </a:p>
          <a:p>
            <a:pPr algn="l"/>
            <a:r>
              <a:rPr lang="es-ES_tradnl" altLang="es-ES" sz="4400" b="1" dirty="0" smtClean="0">
                <a:solidFill>
                  <a:schemeClr val="bg1"/>
                </a:solidFill>
                <a:latin typeface="Tahoma" charset="0"/>
              </a:rPr>
              <a:t>María</a:t>
            </a:r>
            <a:endParaRPr lang="es-ES_tradnl" altLang="es-ES" sz="800" b="1" dirty="0">
              <a:solidFill>
                <a:schemeClr val="bg1"/>
              </a:solidFill>
              <a:latin typeface="Tahoma" charset="0"/>
            </a:endParaRPr>
          </a:p>
          <a:p>
            <a:pPr algn="l"/>
            <a:endParaRPr lang="es-ES_tradnl" altLang="es-ES" sz="800" b="1" dirty="0">
              <a:solidFill>
                <a:schemeClr val="bg1"/>
              </a:solidFill>
              <a:latin typeface="Tahoma" charset="0"/>
            </a:endParaRPr>
          </a:p>
          <a:p>
            <a:pPr algn="l"/>
            <a:r>
              <a:rPr lang="es-ES_tradnl" altLang="es-ES" sz="4400" b="1" dirty="0">
                <a:solidFill>
                  <a:schemeClr val="bg1"/>
                </a:solidFill>
                <a:latin typeface="Tahoma" charset="0"/>
              </a:rPr>
              <a:t>Madre     </a:t>
            </a:r>
          </a:p>
          <a:p>
            <a:pPr algn="l"/>
            <a:endParaRPr lang="es-ES_tradnl" altLang="es-ES" sz="800" b="1" dirty="0">
              <a:solidFill>
                <a:schemeClr val="bg1"/>
              </a:solidFill>
              <a:latin typeface="Tahoma" charset="0"/>
            </a:endParaRPr>
          </a:p>
          <a:p>
            <a:pPr algn="l"/>
            <a:r>
              <a:rPr lang="es-ES_tradnl" altLang="es-ES" sz="4400" b="1" dirty="0">
                <a:solidFill>
                  <a:schemeClr val="bg1"/>
                </a:solidFill>
                <a:latin typeface="Tahoma" charset="0"/>
              </a:rPr>
              <a:t>de </a:t>
            </a:r>
            <a:r>
              <a:rPr lang="es-ES_tradnl" altLang="es-ES" sz="4400" b="1" dirty="0" smtClean="0">
                <a:solidFill>
                  <a:schemeClr val="bg1"/>
                </a:solidFill>
                <a:latin typeface="Tahoma" charset="0"/>
              </a:rPr>
              <a:t>Dios</a:t>
            </a:r>
          </a:p>
          <a:p>
            <a:pPr algn="l"/>
            <a:r>
              <a:rPr lang="es-ES_tradnl" altLang="es-ES" sz="3600" dirty="0" smtClean="0">
                <a:solidFill>
                  <a:schemeClr val="bg1"/>
                </a:solidFill>
                <a:latin typeface="Tahoma" charset="0"/>
              </a:rPr>
              <a:t>(1 enero)</a:t>
            </a:r>
            <a:endParaRPr lang="es-ES" altLang="es-ES" sz="3600" dirty="0">
              <a:solidFill>
                <a:schemeClr val="bg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5248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5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0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3779838" y="53975"/>
            <a:ext cx="5149850" cy="554038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Imágenes de </a:t>
            </a:r>
            <a:r>
              <a:rPr lang="es-E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Duccio</a:t>
            </a: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es-E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s.XIII</a:t>
            </a:r>
            <a:endParaRPr lang="es-E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4146576"/>
            <a:ext cx="9144000" cy="1077218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Los profetas anuncian, los ángeles cantan, la Madre y los pastores (la </a:t>
            </a:r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humanidad)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contemplan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90588" y="268288"/>
            <a:ext cx="7416800" cy="4402137"/>
          </a:xfrm>
          <a:prstGeom prst="rect">
            <a:avLst/>
          </a:prstGeom>
          <a:solidFill>
            <a:schemeClr val="tx1">
              <a:alpha val="6392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7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Lc</a:t>
            </a:r>
            <a:r>
              <a:rPr lang="es-ES" sz="7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2,16-21 En aquel tiempo, los pastores fueron corriendo a Belén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512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4663"/>
            <a:ext cx="91440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338388" y="96838"/>
            <a:ext cx="6770687" cy="554037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Vamos a Belén, la Casa de TODOS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8263" y="4456113"/>
            <a:ext cx="454025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dirty="0">
                <a:effectLst/>
                <a:latin typeface="Arial" charset="0"/>
              </a:rPr>
              <a:t>Está cerca de nosotros</a:t>
            </a:r>
            <a:endParaRPr lang="es-ES" altLang="es-ES" sz="3000" dirty="0">
              <a:effectLst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1039813" y="1169988"/>
            <a:ext cx="7345362" cy="2554287"/>
          </a:xfrm>
          <a:prstGeom prst="rect">
            <a:avLst/>
          </a:prstGeom>
          <a:solidFill>
            <a:srgbClr val="000000">
              <a:alpha val="6117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encontraron a María y a José,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1763713" y="736600"/>
            <a:ext cx="5976937" cy="3786188"/>
          </a:xfrm>
          <a:prstGeom prst="rect">
            <a:avLst/>
          </a:prstGeom>
          <a:solidFill>
            <a:srgbClr val="000000">
              <a:alpha val="6392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al niño acostado en el pesebre.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4DPict?file=20&amp;rec=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920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4DPict?file=20&amp;rec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572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2400" y="-9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6000" dirty="0">
                <a:solidFill>
                  <a:schemeClr val="bg1"/>
                </a:solidFill>
                <a:latin typeface="Tahoma" charset="0"/>
              </a:rPr>
              <a:t>Un Hijo se nos ha dado</a:t>
            </a:r>
          </a:p>
        </p:txBody>
      </p:sp>
      <p:pic>
        <p:nvPicPr>
          <p:cNvPr id="86019" name="Picture 3" descr="D:\parroquia\navidad\babyjesu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573"/>
            <a:ext cx="9144000" cy="41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9001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4DPict?file=20&amp;rec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111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063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JESUS JOS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606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442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08373"/>
            <a:ext cx="9144000" cy="6093976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“Vamos a la casa del Señor”!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92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Mis documentos\Mis imágenes\eguberria\ShowL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742950"/>
            <a:ext cx="6696744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82076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717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"/>
          <a:stretch>
            <a:fillRect/>
          </a:stretch>
        </p:blipFill>
        <p:spPr bwMode="auto">
          <a:xfrm>
            <a:off x="119063" y="50800"/>
            <a:ext cx="61817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700338" y="4011613"/>
            <a:ext cx="6372225" cy="10464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100" dirty="0">
                <a:effectLst/>
                <a:latin typeface="Arial" charset="0"/>
              </a:rPr>
              <a:t>También a los vecinos de la </a:t>
            </a:r>
            <a:r>
              <a:rPr lang="es-ES" altLang="es-ES" sz="3100" dirty="0" smtClean="0">
                <a:effectLst/>
                <a:latin typeface="Arial" charset="0"/>
              </a:rPr>
              <a:t>casa y del apartamento… </a:t>
            </a:r>
            <a:r>
              <a:rPr lang="es-ES" altLang="es-ES" sz="3100" dirty="0">
                <a:effectLst/>
                <a:latin typeface="Arial" charset="0"/>
              </a:rPr>
              <a:t>a </a:t>
            </a:r>
            <a:r>
              <a:rPr lang="es-ES" altLang="es-ES" sz="3100" dirty="0" smtClean="0">
                <a:effectLst/>
                <a:latin typeface="Arial" charset="0"/>
              </a:rPr>
              <a:t>todos. </a:t>
            </a:r>
            <a:endParaRPr lang="es-ES" altLang="es-ES" sz="3100" dirty="0">
              <a:effectLst/>
            </a:endParaRP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6337300" y="123825"/>
            <a:ext cx="2698750" cy="3908762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Encontrare-</a:t>
            </a:r>
            <a:r>
              <a:rPr lang="es-ES" sz="3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mos</a:t>
            </a:r>
            <a: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José, </a:t>
            </a:r>
          </a:p>
          <a:p>
            <a:pPr>
              <a:defRPr/>
            </a:pPr>
            <a: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María, </a:t>
            </a:r>
            <a:b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 Niño, </a:t>
            </a:r>
            <a:b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 a </a:t>
            </a:r>
            <a:r>
              <a:rPr lang="es-E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todos </a:t>
            </a:r>
          </a:p>
          <a:p>
            <a:pPr>
              <a:defRPr/>
            </a:pPr>
            <a:r>
              <a:rPr lang="es-E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 amor, porque Dios es AMOR.</a:t>
            </a:r>
            <a:endParaRPr lang="es-ES" sz="3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7" grpId="0" animBg="1"/>
      <p:bldP spid="1433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C:\Mis documentos\Mis imágenes\eguberria\nsmd4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2339752" y="-236562"/>
            <a:ext cx="4608512" cy="6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331640" y="-80065"/>
            <a:ext cx="3581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7200" dirty="0">
                <a:solidFill>
                  <a:schemeClr val="bg1"/>
                </a:solidFill>
                <a:latin typeface="Highlight LET" pitchFamily="2" charset="0"/>
              </a:rPr>
              <a:t>Ave</a:t>
            </a:r>
            <a:r>
              <a:rPr lang="es-ES_tradnl" altLang="es-ES" sz="6600" dirty="0">
                <a:solidFill>
                  <a:schemeClr val="bg1"/>
                </a:solidFill>
                <a:latin typeface="Highlight LET" pitchFamily="2" charset="0"/>
              </a:rPr>
              <a:t>, </a:t>
            </a:r>
            <a:r>
              <a:rPr lang="es-ES_tradnl" altLang="es-ES" sz="6600" dirty="0" smtClean="0">
                <a:solidFill>
                  <a:schemeClr val="bg1"/>
                </a:solidFill>
                <a:latin typeface="Highlight LET" pitchFamily="2" charset="0"/>
              </a:rPr>
              <a:t>    María</a:t>
            </a:r>
            <a:endParaRPr lang="es-ES_tradnl" alt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69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284664" y="1736725"/>
            <a:ext cx="4859336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effectLst/>
                <a:latin typeface="Arial" charset="0"/>
              </a:rPr>
              <a:t>Seamos del </a:t>
            </a:r>
            <a:r>
              <a:rPr lang="es-ES" altLang="es-ES" sz="2800" dirty="0">
                <a:effectLst/>
                <a:latin typeface="Arial" charset="0"/>
              </a:rPr>
              <a:t>norte </a:t>
            </a:r>
            <a:r>
              <a:rPr lang="es-ES" altLang="es-ES" sz="2800" dirty="0" smtClean="0">
                <a:effectLst/>
                <a:latin typeface="Arial" charset="0"/>
              </a:rPr>
              <a:t>o </a:t>
            </a:r>
            <a:r>
              <a:rPr lang="es-ES" altLang="es-ES" sz="2800" dirty="0">
                <a:effectLst/>
                <a:latin typeface="Arial" charset="0"/>
              </a:rPr>
              <a:t>del sur, del este </a:t>
            </a:r>
            <a:r>
              <a:rPr lang="es-ES" altLang="es-ES" sz="2800" dirty="0" smtClean="0">
                <a:effectLst/>
                <a:latin typeface="Arial" charset="0"/>
              </a:rPr>
              <a:t>o </a:t>
            </a:r>
            <a:r>
              <a:rPr lang="es-ES" altLang="es-ES" sz="2800" dirty="0">
                <a:effectLst/>
                <a:latin typeface="Arial" charset="0"/>
              </a:rPr>
              <a:t>del oeste, </a:t>
            </a:r>
            <a:r>
              <a:rPr lang="es-ES" altLang="es-ES" sz="2800" dirty="0" smtClean="0">
                <a:effectLst/>
                <a:latin typeface="Arial" charset="0"/>
              </a:rPr>
              <a:t>todos, seamos conscientes </a:t>
            </a:r>
            <a:r>
              <a:rPr lang="es-ES" altLang="es-ES" sz="2800" dirty="0">
                <a:effectLst/>
                <a:latin typeface="Arial" charset="0"/>
              </a:rPr>
              <a:t>de </a:t>
            </a:r>
            <a:r>
              <a:rPr lang="es-ES" altLang="es-ES" sz="2800" dirty="0" smtClean="0">
                <a:effectLst/>
                <a:latin typeface="Arial" charset="0"/>
              </a:rPr>
              <a:t>ello </a:t>
            </a:r>
            <a:r>
              <a:rPr lang="es-ES" altLang="es-ES" sz="2800" dirty="0">
                <a:effectLst/>
                <a:latin typeface="Arial" charset="0"/>
              </a:rPr>
              <a:t>o no, </a:t>
            </a:r>
            <a:endParaRPr lang="es-ES" altLang="es-ES" sz="2800" dirty="0" smtClean="0">
              <a:effectLst/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effectLst/>
                <a:latin typeface="Arial" charset="0"/>
              </a:rPr>
              <a:t>somos </a:t>
            </a:r>
            <a:r>
              <a:rPr lang="es-ES" altLang="es-ES" sz="2800" dirty="0">
                <a:effectLst/>
                <a:latin typeface="Arial" charset="0"/>
              </a:rPr>
              <a:t>la Familia de </a:t>
            </a:r>
            <a:r>
              <a:rPr lang="es-ES" altLang="es-ES" sz="2800" dirty="0" smtClean="0">
                <a:effectLst/>
                <a:latin typeface="Arial" charset="0"/>
              </a:rPr>
              <a:t>Jesús.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smtClean="0">
                <a:effectLst/>
                <a:latin typeface="Arial" charset="0"/>
              </a:rPr>
              <a:t>Somos Hijos de Dios. </a:t>
            </a:r>
            <a:endParaRPr lang="es-ES" altLang="es-ES" sz="2800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22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428466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140200" y="168275"/>
            <a:ext cx="4897438" cy="1323439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Donde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Niño, estamos TODOS</a:t>
            </a:r>
            <a:endParaRPr lang="es-ES" sz="4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900113" y="341313"/>
            <a:ext cx="7329487" cy="4524375"/>
          </a:xfrm>
          <a:prstGeom prst="rect">
            <a:avLst/>
          </a:prstGeom>
          <a:solidFill>
            <a:srgbClr val="000000">
              <a:alpha val="7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verlo, contaron lo que les habían dicho de aquel niño. Todos los que lo oían se admiraban de lo que les decían los pastores.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126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0"/>
            <a:ext cx="2006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403350" y="3651250"/>
            <a:ext cx="3600450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effectLst/>
                <a:latin typeface="Arial Unicode MS" pitchFamily="34" charset="-128"/>
              </a:rPr>
              <a:t>Profetas de </a:t>
            </a:r>
            <a:br>
              <a:rPr lang="es-ES" altLang="es-ES" sz="4000" dirty="0">
                <a:effectLst/>
                <a:latin typeface="Arial Unicode MS" pitchFamily="34" charset="-128"/>
              </a:rPr>
            </a:br>
            <a:r>
              <a:rPr lang="es-ES" altLang="es-ES" sz="4000" dirty="0">
                <a:effectLst/>
                <a:latin typeface="Arial Unicode MS" pitchFamily="34" charset="-128"/>
              </a:rPr>
              <a:t>Vida navideña </a:t>
            </a:r>
            <a:endParaRPr lang="es-ES" altLang="es-ES" sz="4000" dirty="0">
              <a:solidFill>
                <a:srgbClr val="FF00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250825" y="265113"/>
            <a:ext cx="5689600" cy="3170237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pesar de vivir al margen de la sociedad, los pastores son profetas de lo que han visto y oído 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8929688" y="374650"/>
            <a:ext cx="214312" cy="20907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634288" y="4560888"/>
            <a:ext cx="1474787" cy="461962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profeta </a:t>
            </a:r>
            <a:endParaRPr lang="es-E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71550" y="627063"/>
            <a:ext cx="7129463" cy="3786187"/>
          </a:xfrm>
          <a:prstGeom prst="rect">
            <a:avLst/>
          </a:prstGeom>
          <a:solidFill>
            <a:srgbClr val="00000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María conservaba todas estas cosas, meditándolas en su corazón.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31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69437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929438" y="50800"/>
            <a:ext cx="2133600" cy="4154984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 el corazón de María resuena la voz de Dios y de los hombres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50863" y="601663"/>
            <a:ext cx="8064500" cy="3786187"/>
          </a:xfrm>
          <a:prstGeom prst="rect">
            <a:avLst/>
          </a:prstGeom>
          <a:solidFill>
            <a:srgbClr val="000000">
              <a:alpha val="6784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pastores se volvieron dando gloria y alabanza a Dios por lo que habían visto y oído; todo como les habían dicho.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36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0"/>
            <a:ext cx="4168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50825" y="3003550"/>
            <a:ext cx="4465638" cy="18004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700" dirty="0">
                <a:effectLst/>
                <a:latin typeface="Arial Unicode MS" pitchFamily="34" charset="-128"/>
              </a:rPr>
              <a:t>Son los primeros </a:t>
            </a:r>
            <a:r>
              <a:rPr lang="es-ES" altLang="es-ES" sz="3700" dirty="0" smtClean="0">
                <a:effectLst/>
                <a:latin typeface="Arial Unicode MS" pitchFamily="34" charset="-128"/>
              </a:rPr>
              <a:t>aguinaldos </a:t>
            </a:r>
            <a:r>
              <a:rPr lang="es-ES" altLang="es-ES" sz="3700" dirty="0">
                <a:effectLst/>
                <a:latin typeface="Arial Unicode MS" pitchFamily="34" charset="-128"/>
              </a:rPr>
              <a:t>que se han oído en la tierra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250825" y="233363"/>
            <a:ext cx="4518025" cy="2554287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Todos glorifican a Dios, con nuevas melodías bajadas del cielo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  <p:extLst>
      <p:ext uri="{BB962C8B-B14F-4D97-AF65-F5344CB8AC3E}">
        <p14:creationId xmlns:p14="http://schemas.microsoft.com/office/powerpoint/2010/main" val="1946438069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955675" y="769938"/>
            <a:ext cx="7200900" cy="3785652"/>
          </a:xfrm>
          <a:prstGeom prst="rect">
            <a:avLst/>
          </a:prstGeom>
          <a:solidFill>
            <a:srgbClr val="000000">
              <a:alpha val="6902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cumplirse los ocho días, tocaba circuncidar al niño, y le pusieron por nombre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“Jesús” (= Salvador),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lo había llamado el ángel antes de su concepción.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84213" y="2643188"/>
            <a:ext cx="4175125" cy="2246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500" dirty="0">
                <a:effectLst/>
                <a:latin typeface="Arial Unicode MS" pitchFamily="34" charset="-128"/>
              </a:rPr>
              <a:t>Nació para ser  nuestro compañero de Camino, </a:t>
            </a:r>
            <a:br>
              <a:rPr lang="es-ES" altLang="es-ES" sz="3500" dirty="0">
                <a:effectLst/>
                <a:latin typeface="Arial Unicode MS" pitchFamily="34" charset="-128"/>
              </a:rPr>
            </a:br>
            <a:r>
              <a:rPr lang="es-ES" altLang="es-ES" sz="3500" dirty="0">
                <a:effectLst/>
                <a:latin typeface="Arial Unicode MS" pitchFamily="34" charset="-128"/>
              </a:rPr>
              <a:t>año tras año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50825" y="252413"/>
            <a:ext cx="4968875" cy="2246769"/>
          </a:xfrm>
          <a:prstGeom prst="rect">
            <a:avLst/>
          </a:prstGeom>
          <a:solidFill>
            <a:srgbClr val="A33E1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 Niño le ponen JESÚS, porqué nació para bendecir, para </a:t>
            </a:r>
            <a:r>
              <a:rPr lang="es-E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SLVAR, </a:t>
            </a:r>
            <a:r>
              <a:rPr lang="es-E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 amar </a:t>
            </a:r>
          </a:p>
        </p:txBody>
      </p:sp>
      <p:pic>
        <p:nvPicPr>
          <p:cNvPr id="1741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38"/>
            <a:ext cx="3625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/>
      <p:bldP spid="1904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070" y="48881"/>
            <a:ext cx="9144000" cy="5078313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5400" u="sng" dirty="0" smtClean="0">
                <a:solidFill>
                  <a:srgbClr val="FFFFFF"/>
                </a:solidFill>
                <a:latin typeface="Tahoma" pitchFamily="34" charset="0"/>
              </a:rPr>
              <a:t>Año Nuevo </a:t>
            </a:r>
            <a:r>
              <a:rPr lang="es-MX" altLang="es-ES" sz="5400" u="sng" dirty="0" smtClean="0">
                <a:solidFill>
                  <a:srgbClr val="FFFFFF"/>
                </a:solidFill>
                <a:latin typeface="Tahoma" pitchFamily="34" charset="0"/>
              </a:rPr>
              <a:t>2017</a:t>
            </a:r>
            <a:endParaRPr lang="es-MX" altLang="es-ES" sz="5400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- Damos gracias por dos </a:t>
            </a:r>
            <a:r>
              <a:rPr lang="es-MX" altLang="es-ES" sz="5400" u="sng" dirty="0" smtClean="0">
                <a:solidFill>
                  <a:srgbClr val="FFFFFF"/>
                </a:solidFill>
                <a:latin typeface="Tahoma" pitchFamily="34" charset="0"/>
              </a:rPr>
              <a:t>cosas bellas </a:t>
            </a: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2016.</a:t>
            </a:r>
            <a:endParaRPr lang="es-MX" altLang="es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- Pedimos perdón por dos </a:t>
            </a:r>
            <a:r>
              <a:rPr lang="es-MX" altLang="es-ES" sz="5400" u="sng" dirty="0" smtClean="0">
                <a:solidFill>
                  <a:srgbClr val="FFFFFF"/>
                </a:solidFill>
                <a:latin typeface="Tahoma" pitchFamily="34" charset="0"/>
              </a:rPr>
              <a:t>defectos</a:t>
            </a: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s-MX" altLang="es-ES" sz="5400" dirty="0" smtClean="0">
                <a:solidFill>
                  <a:srgbClr val="FFFFFF"/>
                </a:solidFill>
                <a:latin typeface="Tahoma" pitchFamily="34" charset="0"/>
              </a:rPr>
              <a:t>2016.</a:t>
            </a:r>
            <a:endParaRPr lang="es-ES" altLang="es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05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98" y="11265"/>
            <a:ext cx="9144000" cy="5139869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4000" u="sng" dirty="0" smtClean="0">
                <a:solidFill>
                  <a:srgbClr val="FFFFFF"/>
                </a:solidFill>
                <a:latin typeface="Tahoma" pitchFamily="34" charset="0"/>
              </a:rPr>
              <a:t>Doce peticiones para </a:t>
            </a:r>
            <a:r>
              <a:rPr lang="es-MX" altLang="es-ES" sz="4000" u="sng" dirty="0" smtClean="0">
                <a:solidFill>
                  <a:srgbClr val="FFFFFF"/>
                </a:solidFill>
                <a:latin typeface="Tahoma" pitchFamily="34" charset="0"/>
              </a:rPr>
              <a:t>2017 </a:t>
            </a:r>
            <a:r>
              <a:rPr lang="es-MX" altLang="es-ES" sz="4000" u="sng" dirty="0" smtClean="0">
                <a:solidFill>
                  <a:srgbClr val="FFFFFF"/>
                </a:solidFill>
                <a:latin typeface="Tahoma" pitchFamily="34" charset="0"/>
              </a:rPr>
              <a:t>(Virtudes)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u="sng" dirty="0" smtClean="0">
                <a:solidFill>
                  <a:srgbClr val="FFFFFF"/>
                </a:solidFill>
                <a:latin typeface="Tahoma" pitchFamily="34" charset="0"/>
              </a:rPr>
              <a:t>(12 uvas y campanadas)</a:t>
            </a:r>
          </a:p>
          <a:p>
            <a:pPr marL="1143000" indent="-1143000" algn="l"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Fe</a:t>
            </a:r>
          </a:p>
          <a:p>
            <a:pPr marL="1143000" indent="-1143000" algn="l"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Esperanza</a:t>
            </a:r>
          </a:p>
          <a:p>
            <a:pPr marL="1143000" indent="-1143000" algn="l"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Caridad, amor.</a:t>
            </a:r>
          </a:p>
          <a:p>
            <a:pPr marL="1143000" indent="-1143000" algn="l"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Humildad: Ser como niños</a:t>
            </a:r>
          </a:p>
          <a:p>
            <a:pPr marL="1143000" indent="-1143000" algn="l"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Paciencia (“Cállate”)</a:t>
            </a:r>
          </a:p>
        </p:txBody>
      </p:sp>
    </p:spTree>
    <p:extLst>
      <p:ext uri="{BB962C8B-B14F-4D97-AF65-F5344CB8AC3E}">
        <p14:creationId xmlns:p14="http://schemas.microsoft.com/office/powerpoint/2010/main" val="40133051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0070" y="48881"/>
            <a:ext cx="9144000" cy="5016758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6. Disponibilidad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7. Prudencia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8. Justicia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9. Sabiduría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10. Optimismo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11. Alegría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s-MX" altLang="es-ES" dirty="0" smtClean="0">
                <a:solidFill>
                  <a:srgbClr val="FFFFFF"/>
                </a:solidFill>
                <a:latin typeface="Tahoma" pitchFamily="34" charset="0"/>
              </a:rPr>
              <a:t>12. Solidaridad</a:t>
            </a:r>
          </a:p>
        </p:txBody>
      </p:sp>
    </p:spTree>
    <p:extLst>
      <p:ext uri="{BB962C8B-B14F-4D97-AF65-F5344CB8AC3E}">
        <p14:creationId xmlns:p14="http://schemas.microsoft.com/office/powerpoint/2010/main" val="39890368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900113" y="450850"/>
            <a:ext cx="7200900" cy="3309938"/>
          </a:xfrm>
          <a:prstGeom prst="rect">
            <a:avLst/>
          </a:prstGeom>
          <a:gradFill rotWithShape="0">
            <a:gsLst>
              <a:gs pos="0">
                <a:srgbClr val="DD4B09"/>
              </a:gs>
              <a:gs pos="100000">
                <a:srgbClr val="3A090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2800"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1569457" y="450850"/>
            <a:ext cx="58324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Oh Dios</a:t>
            </a:r>
            <a:r>
              <a:rPr lang="es-ES" altLang="es-ES" sz="4000" dirty="0">
                <a:solidFill>
                  <a:schemeClr val="bg1"/>
                </a:solidFill>
                <a:effectLst/>
                <a:latin typeface="Arial Unicode MS" pitchFamily="34" charset="-128"/>
              </a:rPr>
              <a:t>, haz que </a:t>
            </a: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el Niño, María y José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sean </a:t>
            </a:r>
            <a:r>
              <a:rPr lang="es-ES" altLang="es-ES" sz="4000" dirty="0">
                <a:solidFill>
                  <a:schemeClr val="bg1"/>
                </a:solidFill>
                <a:effectLst/>
                <a:latin typeface="Arial Unicode MS" pitchFamily="34" charset="-128"/>
              </a:rPr>
              <a:t>para nosotros, </a:t>
            </a:r>
            <a:endParaRPr lang="es-ES" altLang="es-ES" sz="4000" dirty="0" smtClean="0">
              <a:solidFill>
                <a:schemeClr val="bg1"/>
              </a:solidFill>
              <a:effectLst/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el modelo </a:t>
            </a:r>
            <a:r>
              <a:rPr lang="es-ES" altLang="es-ES" sz="4000" dirty="0">
                <a:solidFill>
                  <a:schemeClr val="bg1"/>
                </a:solidFill>
                <a:effectLst/>
                <a:latin typeface="Arial Unicode MS" pitchFamily="34" charset="-128"/>
              </a:rPr>
              <a:t>de VIDA </a:t>
            </a:r>
            <a:endParaRPr lang="es-ES" altLang="es-ES" sz="4000" dirty="0" smtClean="0">
              <a:solidFill>
                <a:schemeClr val="bg1"/>
              </a:solidFill>
              <a:effectLst/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para </a:t>
            </a:r>
            <a:r>
              <a:rPr lang="es-ES" altLang="es-ES" sz="4000" dirty="0">
                <a:solidFill>
                  <a:schemeClr val="bg1"/>
                </a:solidFill>
                <a:effectLst/>
                <a:latin typeface="Arial Unicode MS" pitchFamily="34" charset="-128"/>
              </a:rPr>
              <a:t>los 365 </a:t>
            </a: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días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de </a:t>
            </a:r>
            <a:r>
              <a:rPr lang="es-ES" altLang="es-ES" sz="4000" dirty="0" smtClean="0">
                <a:solidFill>
                  <a:schemeClr val="bg1"/>
                </a:solidFill>
                <a:effectLst/>
                <a:latin typeface="Arial Unicode MS" pitchFamily="34" charset="-128"/>
              </a:rPr>
              <a:t>2017. </a:t>
            </a:r>
            <a:endParaRPr lang="es-ES" altLang="es-ES" sz="4000" dirty="0">
              <a:solidFill>
                <a:schemeClr val="bg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18437" name="Picture 11" descr="ESTRELLA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60788"/>
            <a:ext cx="15843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1000" y="66675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8106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"/>
            <a:ext cx="10439400" cy="742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16770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614158068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2726" y="88106"/>
            <a:ext cx="870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5715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571500"/>
                        <a:ext cx="9144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0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4400">
                <a:solidFill>
                  <a:schemeClr val="bg1"/>
                </a:solidFill>
              </a:rPr>
              <a:t>  LITURGIA DE LA EUCARISTÍA</a:t>
            </a:r>
            <a:endParaRPr lang="eu-ES" altLang="es-E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77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Señor, Hijo único, Jesucristo.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Señor Dios, Cordero de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Hijo del Padre.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Tú que quitas el pecado del mundo, ten piedad de nosotros.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Tú que quitas el pecado del mundo, atiende nuestra súplica. </a:t>
            </a:r>
          </a:p>
        </p:txBody>
      </p:sp>
    </p:spTree>
    <p:extLst>
      <p:ext uri="{BB962C8B-B14F-4D97-AF65-F5344CB8AC3E}">
        <p14:creationId xmlns:p14="http://schemas.microsoft.com/office/powerpoint/2010/main" val="3949353139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  <a:hlinkClick r:id="rId3"/>
              </a:rPr>
              <a:t>martodaj@gmail.com</a:t>
            </a: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(romanmp59@hotmail.com)</a:t>
            </a:r>
            <a:endParaRPr lang="es-ES_tradnl" altLang="es-ES" sz="480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chemeClr val="bg1"/>
                </a:solidFill>
                <a:latin typeface="Arial Narrow" pitchFamily="34" charset="0"/>
              </a:rPr>
              <a:t>El texto explicativo puede verse en </a:t>
            </a:r>
            <a:r>
              <a:rPr lang="es-ES" altLang="es-ES" sz="3600">
                <a:hlinkClick r:id="rId4"/>
              </a:rPr>
              <a:t>http://www.homiletica.org/ciclos.htm</a:t>
            </a:r>
            <a:endParaRPr lang="es-ES_tradnl" altLang="es-ES" sz="360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es-ES" u="sng">
                <a:hlinkClick r:id="rId5"/>
              </a:rPr>
              <a:t>http://es.qumran2.net/indice.pax?autore=2728</a:t>
            </a:r>
            <a:endParaRPr lang="es-VE" altLang="es-ES"/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chemeClr val="bg1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7729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  <p:extLst>
      <p:ext uri="{BB962C8B-B14F-4D97-AF65-F5344CB8AC3E}">
        <p14:creationId xmlns:p14="http://schemas.microsoft.com/office/powerpoint/2010/main" val="217499819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b="1" u="sng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  <p:extLst>
      <p:ext uri="{BB962C8B-B14F-4D97-AF65-F5344CB8AC3E}">
        <p14:creationId xmlns:p14="http://schemas.microsoft.com/office/powerpoint/2010/main" val="219154224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228600"/>
            <a:ext cx="84582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  <p:extLst>
      <p:ext uri="{BB962C8B-B14F-4D97-AF65-F5344CB8AC3E}">
        <p14:creationId xmlns:p14="http://schemas.microsoft.com/office/powerpoint/2010/main" val="190719899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228601"/>
            <a:ext cx="84582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  <p:extLst>
      <p:ext uri="{BB962C8B-B14F-4D97-AF65-F5344CB8AC3E}">
        <p14:creationId xmlns:p14="http://schemas.microsoft.com/office/powerpoint/2010/main" val="38956782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304800" y="1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de la Palabra</a:t>
            </a:r>
          </a:p>
        </p:txBody>
      </p:sp>
    </p:spTree>
    <p:extLst>
      <p:ext uri="{BB962C8B-B14F-4D97-AF65-F5344CB8AC3E}">
        <p14:creationId xmlns:p14="http://schemas.microsoft.com/office/powerpoint/2010/main" val="397636491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om 6 Madre de Dios 1 enero 14 PPT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6 Madre de Dios 1 enero 14 PPT</Template>
  <TotalTime>45</TotalTime>
  <Words>855</Words>
  <Application>Microsoft Office PowerPoint</Application>
  <PresentationFormat>Presentación en pantalla (16:9)</PresentationFormat>
  <Paragraphs>142</Paragraphs>
  <Slides>40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Dom 6 Madre de Dios 1 enero 14 PPT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8</cp:revision>
  <dcterms:created xsi:type="dcterms:W3CDTF">2014-12-30T02:09:11Z</dcterms:created>
  <dcterms:modified xsi:type="dcterms:W3CDTF">2016-12-26T01:37:45Z</dcterms:modified>
</cp:coreProperties>
</file>