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342" r:id="rId4"/>
    <p:sldId id="258" r:id="rId5"/>
    <p:sldId id="264" r:id="rId6"/>
    <p:sldId id="310" r:id="rId7"/>
    <p:sldId id="320" r:id="rId8"/>
    <p:sldId id="347" r:id="rId9"/>
    <p:sldId id="344" r:id="rId10"/>
    <p:sldId id="346" r:id="rId11"/>
    <p:sldId id="343" r:id="rId12"/>
    <p:sldId id="319" r:id="rId13"/>
    <p:sldId id="345" r:id="rId14"/>
    <p:sldId id="321" r:id="rId15"/>
    <p:sldId id="302" r:id="rId16"/>
    <p:sldId id="311" r:id="rId17"/>
    <p:sldId id="313" r:id="rId18"/>
    <p:sldId id="335" r:id="rId19"/>
    <p:sldId id="336" r:id="rId20"/>
    <p:sldId id="339" r:id="rId21"/>
    <p:sldId id="323" r:id="rId22"/>
    <p:sldId id="341" r:id="rId23"/>
    <p:sldId id="267" r:id="rId24"/>
    <p:sldId id="268" r:id="rId25"/>
    <p:sldId id="269" r:id="rId26"/>
    <p:sldId id="334" r:id="rId27"/>
    <p:sldId id="271" r:id="rId28"/>
    <p:sldId id="337" r:id="rId29"/>
    <p:sldId id="322" r:id="rId30"/>
    <p:sldId id="291" r:id="rId31"/>
    <p:sldId id="317" r:id="rId32"/>
    <p:sldId id="338" r:id="rId33"/>
    <p:sldId id="340" r:id="rId34"/>
    <p:sldId id="314" r:id="rId35"/>
    <p:sldId id="325" r:id="rId36"/>
    <p:sldId id="326" r:id="rId37"/>
    <p:sldId id="312" r:id="rId38"/>
    <p:sldId id="327" r:id="rId39"/>
    <p:sldId id="328" r:id="rId40"/>
    <p:sldId id="329" r:id="rId41"/>
    <p:sldId id="330" r:id="rId42"/>
    <p:sldId id="331" r:id="rId43"/>
    <p:sldId id="332" r:id="rId44"/>
    <p:sldId id="333" r:id="rId45"/>
    <p:sldId id="270" r:id="rId46"/>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p:cViewPr varScale="1">
        <p:scale>
          <a:sx n="39" d="100"/>
          <a:sy n="39" d="100"/>
        </p:scale>
        <p:origin x="1244"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2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28 Título"/>
          <p:cNvSpPr>
            <a:spLocks noGrp="1"/>
          </p:cNvSpPr>
          <p:nvPr>
            <p:ph type="ctrTitle"/>
          </p:nvPr>
        </p:nvSpPr>
        <p:spPr>
          <a:xfrm>
            <a:off x="381000" y="4853411"/>
            <a:ext cx="8458200" cy="1222375"/>
          </a:xfrm>
        </p:spPr>
        <p:txBody>
          <a:bodyPr anchor="t"/>
          <a:lstStyle/>
          <a:p>
            <a:r>
              <a:rPr lang="es-ES"/>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6572C7B7-3A63-4A5C-ACF3-A3A8F856380F}" type="datetimeFigureOut">
              <a:rPr lang="es-CO"/>
              <a:pPr>
                <a:defRPr/>
              </a:pPr>
              <a:t>1/08/2023</a:t>
            </a:fld>
            <a:endParaRPr lang="es-CO"/>
          </a:p>
        </p:txBody>
      </p:sp>
      <p:sp>
        <p:nvSpPr>
          <p:cNvPr id="6" name="1 Marcador de pie de página"/>
          <p:cNvSpPr>
            <a:spLocks noGrp="1"/>
          </p:cNvSpPr>
          <p:nvPr>
            <p:ph type="ftr" sz="quarter" idx="11"/>
          </p:nvPr>
        </p:nvSpPr>
        <p:spPr/>
        <p:txBody>
          <a:bodyPr/>
          <a:lstStyle>
            <a:lvl1pPr>
              <a:defRPr/>
            </a:lvl1pPr>
          </a:lstStyle>
          <a:p>
            <a:pPr>
              <a:defRPr/>
            </a:pPr>
            <a:endParaRPr lang="es-CO"/>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fld id="{3A427335-735B-421E-88E2-A05CCA5AA858}" type="slidenum">
              <a:rPr lang="es-CO"/>
              <a:pPr/>
              <a:t>‹#›</a:t>
            </a:fld>
            <a:endParaRPr lang="es-CO"/>
          </a:p>
        </p:txBody>
      </p:sp>
    </p:spTree>
    <p:extLst>
      <p:ext uri="{BB962C8B-B14F-4D97-AF65-F5344CB8AC3E}">
        <p14:creationId xmlns:p14="http://schemas.microsoft.com/office/powerpoint/2010/main" val="402679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0 Marcador de fecha"/>
          <p:cNvSpPr>
            <a:spLocks noGrp="1"/>
          </p:cNvSpPr>
          <p:nvPr>
            <p:ph type="dt" sz="half" idx="10"/>
          </p:nvPr>
        </p:nvSpPr>
        <p:spPr/>
        <p:txBody>
          <a:bodyPr/>
          <a:lstStyle>
            <a:lvl1pPr>
              <a:defRPr/>
            </a:lvl1pPr>
          </a:lstStyle>
          <a:p>
            <a:pPr>
              <a:defRPr/>
            </a:pPr>
            <a:fld id="{34017B0D-51C8-4E80-9E3A-A8F3D5131967}" type="datetimeFigureOut">
              <a:rPr lang="es-CO"/>
              <a:pPr>
                <a:defRPr/>
              </a:pPr>
              <a:t>1/08/2023</a:t>
            </a:fld>
            <a:endParaRPr lang="es-CO"/>
          </a:p>
        </p:txBody>
      </p:sp>
      <p:sp>
        <p:nvSpPr>
          <p:cNvPr id="5" name="27 Marcador de pie de página"/>
          <p:cNvSpPr>
            <a:spLocks noGrp="1"/>
          </p:cNvSpPr>
          <p:nvPr>
            <p:ph type="ftr" sz="quarter" idx="11"/>
          </p:nvPr>
        </p:nvSpPr>
        <p:spPr/>
        <p:txBody>
          <a:bodyPr/>
          <a:lstStyle>
            <a:lvl1pPr>
              <a:defRPr/>
            </a:lvl1pPr>
          </a:lstStyle>
          <a:p>
            <a:pPr>
              <a:defRPr/>
            </a:pPr>
            <a:endParaRPr lang="es-CO"/>
          </a:p>
        </p:txBody>
      </p:sp>
      <p:sp>
        <p:nvSpPr>
          <p:cNvPr id="6" name="4 Marcador de número de diapositiva"/>
          <p:cNvSpPr>
            <a:spLocks noGrp="1"/>
          </p:cNvSpPr>
          <p:nvPr>
            <p:ph type="sldNum" sz="quarter" idx="12"/>
          </p:nvPr>
        </p:nvSpPr>
        <p:spPr/>
        <p:txBody>
          <a:bodyPr/>
          <a:lstStyle>
            <a:lvl1pPr>
              <a:defRPr/>
            </a:lvl1pPr>
          </a:lstStyle>
          <a:p>
            <a:fld id="{82032E35-6433-4EB4-AE03-3B3EA92D34B3}" type="slidenum">
              <a:rPr lang="es-CO"/>
              <a:pPr/>
              <a:t>‹#›</a:t>
            </a:fld>
            <a:endParaRPr lang="es-CO"/>
          </a:p>
        </p:txBody>
      </p:sp>
    </p:spTree>
    <p:extLst>
      <p:ext uri="{BB962C8B-B14F-4D97-AF65-F5344CB8AC3E}">
        <p14:creationId xmlns:p14="http://schemas.microsoft.com/office/powerpoint/2010/main" val="10053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lvl1pPr>
              <a:defRPr/>
            </a:lvl1pPr>
          </a:lstStyle>
          <a:p>
            <a:pPr>
              <a:defRPr/>
            </a:pPr>
            <a:fld id="{BBA82349-5F83-4AFD-8570-14D7801392CC}" type="datetimeFigureOut">
              <a:rPr lang="es-CO"/>
              <a:pPr>
                <a:defRPr/>
              </a:pPr>
              <a:t>1/08/2023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CB4263C3-3C40-45F4-93A1-81F1CC4F08C7}" type="slidenum">
              <a:rPr lang="es-CO"/>
              <a:pPr/>
              <a:t>‹#›</a:t>
            </a:fld>
            <a:endParaRPr lang="es-CO"/>
          </a:p>
        </p:txBody>
      </p:sp>
    </p:spTree>
    <p:extLst>
      <p:ext uri="{BB962C8B-B14F-4D97-AF65-F5344CB8AC3E}">
        <p14:creationId xmlns:p14="http://schemas.microsoft.com/office/powerpoint/2010/main" val="189114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3" name="Rectangle 4">
            <a:extLst>
              <a:ext uri="{FF2B5EF4-FFF2-40B4-BE49-F238E27FC236}">
                <a16:creationId xmlns:a16="http://schemas.microsoft.com/office/drawing/2014/main" id="{49E0D9D7-3C6E-B448-816E-305F46D33B3F}"/>
              </a:ext>
            </a:extLst>
          </p:cNvPr>
          <p:cNvSpPr>
            <a:spLocks noGrp="1" noChangeArrowheads="1"/>
          </p:cNvSpPr>
          <p:nvPr>
            <p:ph type="dt" sz="half" idx="10"/>
          </p:nvPr>
        </p:nvSpPr>
        <p:spPr/>
        <p:txBody>
          <a:bodyPr/>
          <a:lstStyle>
            <a:lvl1pPr>
              <a:defRPr>
                <a:solidFill>
                  <a:schemeClr val="tx1">
                    <a:tint val="75000"/>
                  </a:schemeClr>
                </a:solidFill>
              </a:defRPr>
            </a:lvl1pPr>
          </a:lstStyle>
          <a:p>
            <a:pPr>
              <a:defRPr/>
            </a:pPr>
            <a:endParaRPr lang="es-ES"/>
          </a:p>
        </p:txBody>
      </p:sp>
      <p:sp>
        <p:nvSpPr>
          <p:cNvPr id="4" name="Rectangle 5">
            <a:extLst>
              <a:ext uri="{FF2B5EF4-FFF2-40B4-BE49-F238E27FC236}">
                <a16:creationId xmlns:a16="http://schemas.microsoft.com/office/drawing/2014/main" id="{3F4C19D9-650C-D14F-9FCB-2E944FA5F5D7}"/>
              </a:ext>
            </a:extLst>
          </p:cNvPr>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s-ES"/>
          </a:p>
        </p:txBody>
      </p:sp>
      <p:sp>
        <p:nvSpPr>
          <p:cNvPr id="5" name="Rectangle 6">
            <a:extLst>
              <a:ext uri="{FF2B5EF4-FFF2-40B4-BE49-F238E27FC236}">
                <a16:creationId xmlns:a16="http://schemas.microsoft.com/office/drawing/2014/main" id="{36BA5CEF-8466-AC42-B5D7-66C87E78B4CF}"/>
              </a:ext>
            </a:extLst>
          </p:cNvPr>
          <p:cNvSpPr>
            <a:spLocks noGrp="1" noChangeArrowheads="1"/>
          </p:cNvSpPr>
          <p:nvPr>
            <p:ph type="sldNum" sz="quarter" idx="12"/>
          </p:nvPr>
        </p:nvSpPr>
        <p:spPr/>
        <p:txBody>
          <a:bodyPr/>
          <a:lstStyle>
            <a:lvl1pPr>
              <a:defRPr/>
            </a:lvl1pPr>
          </a:lstStyle>
          <a:p>
            <a:fld id="{8E9243AB-005D-7F40-B4AE-139F985CBD96}" type="slidenum">
              <a:rPr lang="es-ES" altLang="es-CO"/>
              <a:pPr/>
              <a:t>‹#›</a:t>
            </a:fld>
            <a:endParaRPr lang="es-ES" altLang="es-CO"/>
          </a:p>
        </p:txBody>
      </p:sp>
    </p:spTree>
    <p:extLst>
      <p:ext uri="{BB962C8B-B14F-4D97-AF65-F5344CB8AC3E}">
        <p14:creationId xmlns:p14="http://schemas.microsoft.com/office/powerpoint/2010/main" val="43730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4 Marcador de fecha"/>
          <p:cNvSpPr>
            <a:spLocks noGrp="1"/>
          </p:cNvSpPr>
          <p:nvPr>
            <p:ph type="dt" sz="half" idx="10"/>
          </p:nvPr>
        </p:nvSpPr>
        <p:spPr/>
        <p:txBody>
          <a:bodyPr/>
          <a:lstStyle>
            <a:lvl1pPr>
              <a:defRPr/>
            </a:lvl1pPr>
          </a:lstStyle>
          <a:p>
            <a:pPr>
              <a:defRPr/>
            </a:pPr>
            <a:fld id="{8F24A82C-DD44-4E36-A0B1-0230DA012BB1}" type="datetimeFigureOut">
              <a:rPr lang="es-CO"/>
              <a:pPr>
                <a:defRPr/>
              </a:pPr>
              <a:t>1/08/2023</a:t>
            </a:fld>
            <a:endParaRPr lang="es-CO"/>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CO"/>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fld id="{94DEE995-2880-499F-A247-B54D3B456B83}" type="slidenum">
              <a:rPr lang="es-CO"/>
              <a:pPr/>
              <a:t>‹#›</a:t>
            </a:fld>
            <a:endParaRPr lang="es-CO"/>
          </a:p>
        </p:txBody>
      </p:sp>
    </p:spTree>
    <p:extLst>
      <p:ext uri="{BB962C8B-B14F-4D97-AF65-F5344CB8AC3E}">
        <p14:creationId xmlns:p14="http://schemas.microsoft.com/office/powerpoint/2010/main" val="15325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2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8328303B-28FE-44AE-A26B-5096AA549536}" type="datetimeFigureOut">
              <a:rPr lang="es-CO"/>
              <a:pPr>
                <a:defRPr/>
              </a:pPr>
              <a:t>1/08/2023</a:t>
            </a:fld>
            <a:endParaRPr lang="es-CO"/>
          </a:p>
        </p:txBody>
      </p:sp>
      <p:sp>
        <p:nvSpPr>
          <p:cNvPr id="7" name="10 Marcador de pie de página"/>
          <p:cNvSpPr>
            <a:spLocks noGrp="1"/>
          </p:cNvSpPr>
          <p:nvPr>
            <p:ph type="ftr" sz="quarter" idx="11"/>
          </p:nvPr>
        </p:nvSpPr>
        <p:spPr/>
        <p:txBody>
          <a:bodyPr/>
          <a:lstStyle>
            <a:lvl1pPr>
              <a:defRPr/>
            </a:lvl1pPr>
          </a:lstStyle>
          <a:p>
            <a:pPr>
              <a:defRPr/>
            </a:pPr>
            <a:endParaRPr lang="es-CO"/>
          </a:p>
        </p:txBody>
      </p:sp>
      <p:sp>
        <p:nvSpPr>
          <p:cNvPr id="9" name="15 Marcador de número de diapositiva"/>
          <p:cNvSpPr>
            <a:spLocks noGrp="1"/>
          </p:cNvSpPr>
          <p:nvPr>
            <p:ph type="sldNum" sz="quarter" idx="12"/>
          </p:nvPr>
        </p:nvSpPr>
        <p:spPr/>
        <p:txBody>
          <a:bodyPr/>
          <a:lstStyle>
            <a:lvl1pPr>
              <a:defRPr/>
            </a:lvl1pPr>
          </a:lstStyle>
          <a:p>
            <a:fld id="{E784A833-FF69-47F2-A435-CD758B8FE45A}" type="slidenum">
              <a:rPr lang="es-CO"/>
              <a:pPr/>
              <a:t>‹#›</a:t>
            </a:fld>
            <a:endParaRPr lang="es-CO"/>
          </a:p>
        </p:txBody>
      </p:sp>
    </p:spTree>
    <p:extLst>
      <p:ext uri="{BB962C8B-B14F-4D97-AF65-F5344CB8AC3E}">
        <p14:creationId xmlns:p14="http://schemas.microsoft.com/office/powerpoint/2010/main" val="4097096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0 Marcador de fecha"/>
          <p:cNvSpPr>
            <a:spLocks noGrp="1"/>
          </p:cNvSpPr>
          <p:nvPr>
            <p:ph type="dt" sz="half" idx="10"/>
          </p:nvPr>
        </p:nvSpPr>
        <p:spPr/>
        <p:txBody>
          <a:bodyPr/>
          <a:lstStyle>
            <a:lvl1pPr>
              <a:defRPr/>
            </a:lvl1pPr>
          </a:lstStyle>
          <a:p>
            <a:pPr>
              <a:defRPr/>
            </a:pPr>
            <a:fld id="{75390BC5-B0E8-4059-9C5F-13D9987CC61D}" type="datetimeFigureOut">
              <a:rPr lang="es-CO"/>
              <a:pPr>
                <a:defRPr/>
              </a:pPr>
              <a:t>1/08/2023</a:t>
            </a:fld>
            <a:endParaRPr lang="es-CO"/>
          </a:p>
        </p:txBody>
      </p:sp>
      <p:sp>
        <p:nvSpPr>
          <p:cNvPr id="6" name="27 Marcador de pie de página"/>
          <p:cNvSpPr>
            <a:spLocks noGrp="1"/>
          </p:cNvSpPr>
          <p:nvPr>
            <p:ph type="ftr" sz="quarter" idx="11"/>
          </p:nvPr>
        </p:nvSpPr>
        <p:spPr/>
        <p:txBody>
          <a:bodyPr/>
          <a:lstStyle>
            <a:lvl1pPr>
              <a:defRPr/>
            </a:lvl1pPr>
          </a:lstStyle>
          <a:p>
            <a:pPr>
              <a:defRPr/>
            </a:pPr>
            <a:endParaRPr lang="es-CO"/>
          </a:p>
        </p:txBody>
      </p:sp>
      <p:sp>
        <p:nvSpPr>
          <p:cNvPr id="7" name="4 Marcador de número de diapositiva"/>
          <p:cNvSpPr>
            <a:spLocks noGrp="1"/>
          </p:cNvSpPr>
          <p:nvPr>
            <p:ph type="sldNum" sz="quarter" idx="12"/>
          </p:nvPr>
        </p:nvSpPr>
        <p:spPr/>
        <p:txBody>
          <a:bodyPr/>
          <a:lstStyle>
            <a:lvl1pPr>
              <a:defRPr/>
            </a:lvl1pPr>
          </a:lstStyle>
          <a:p>
            <a:fld id="{342A0F34-3A9B-42AF-A9EA-1D063AC4487D}" type="slidenum">
              <a:rPr lang="es-CO"/>
              <a:pPr/>
              <a:t>‹#›</a:t>
            </a:fld>
            <a:endParaRPr lang="es-CO"/>
          </a:p>
        </p:txBody>
      </p:sp>
    </p:spTree>
    <p:extLst>
      <p:ext uri="{BB962C8B-B14F-4D97-AF65-F5344CB8AC3E}">
        <p14:creationId xmlns:p14="http://schemas.microsoft.com/office/powerpoint/2010/main" val="43910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12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9 Marcador de fecha"/>
          <p:cNvSpPr>
            <a:spLocks noGrp="1"/>
          </p:cNvSpPr>
          <p:nvPr>
            <p:ph type="dt" sz="half" idx="10"/>
          </p:nvPr>
        </p:nvSpPr>
        <p:spPr/>
        <p:txBody>
          <a:bodyPr/>
          <a:lstStyle>
            <a:lvl1pPr>
              <a:defRPr/>
            </a:lvl1pPr>
          </a:lstStyle>
          <a:p>
            <a:pPr>
              <a:defRPr/>
            </a:pPr>
            <a:fld id="{7FFCE2E3-E916-4156-AE2B-C8C781185B8B}" type="datetimeFigureOut">
              <a:rPr lang="es-CO"/>
              <a:pPr>
                <a:defRPr/>
              </a:pPr>
              <a:t>1/08/2023</a:t>
            </a:fld>
            <a:endParaRPr lang="es-CO"/>
          </a:p>
        </p:txBody>
      </p:sp>
      <p:sp>
        <p:nvSpPr>
          <p:cNvPr id="9" name="5 Marcador de pie de página"/>
          <p:cNvSpPr>
            <a:spLocks noGrp="1"/>
          </p:cNvSpPr>
          <p:nvPr>
            <p:ph type="ftr" sz="quarter" idx="11"/>
          </p:nvPr>
        </p:nvSpPr>
        <p:spPr/>
        <p:txBody>
          <a:bodyPr/>
          <a:lstStyle>
            <a:lvl1pPr>
              <a:defRPr/>
            </a:lvl1pPr>
          </a:lstStyle>
          <a:p>
            <a:pPr>
              <a:defRPr/>
            </a:pPr>
            <a:endParaRPr lang="es-CO"/>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fld id="{53A83B79-76F6-4DA8-9A31-572A4863DCE7}" type="slidenum">
              <a:rPr lang="es-CO"/>
              <a:pPr/>
              <a:t>‹#›</a:t>
            </a:fld>
            <a:endParaRPr lang="es-CO"/>
          </a:p>
        </p:txBody>
      </p:sp>
    </p:spTree>
    <p:extLst>
      <p:ext uri="{BB962C8B-B14F-4D97-AF65-F5344CB8AC3E}">
        <p14:creationId xmlns:p14="http://schemas.microsoft.com/office/powerpoint/2010/main" val="22057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707057C6-9084-4FEF-A7B3-0DC396DCBEF2}" type="datetimeFigureOut">
              <a:rPr lang="es-CO"/>
              <a:pPr>
                <a:defRPr/>
              </a:pPr>
              <a:t>1/08/2023</a:t>
            </a:fld>
            <a:endParaRPr lang="es-CO"/>
          </a:p>
        </p:txBody>
      </p:sp>
      <p:sp>
        <p:nvSpPr>
          <p:cNvPr id="4" name="27 Marcador de pie de página"/>
          <p:cNvSpPr>
            <a:spLocks noGrp="1"/>
          </p:cNvSpPr>
          <p:nvPr>
            <p:ph type="ftr" sz="quarter" idx="11"/>
          </p:nvPr>
        </p:nvSpPr>
        <p:spPr/>
        <p:txBody>
          <a:bodyPr/>
          <a:lstStyle>
            <a:lvl1pPr>
              <a:defRPr/>
            </a:lvl1pPr>
          </a:lstStyle>
          <a:p>
            <a:pPr>
              <a:defRPr/>
            </a:pPr>
            <a:endParaRPr lang="es-CO"/>
          </a:p>
        </p:txBody>
      </p:sp>
      <p:sp>
        <p:nvSpPr>
          <p:cNvPr id="5" name="4 Marcador de número de diapositiva"/>
          <p:cNvSpPr>
            <a:spLocks noGrp="1"/>
          </p:cNvSpPr>
          <p:nvPr>
            <p:ph type="sldNum" sz="quarter" idx="12"/>
          </p:nvPr>
        </p:nvSpPr>
        <p:spPr/>
        <p:txBody>
          <a:bodyPr/>
          <a:lstStyle>
            <a:lvl1pPr>
              <a:defRPr/>
            </a:lvl1pPr>
          </a:lstStyle>
          <a:p>
            <a:fld id="{335C1B63-2FE8-46D4-8F49-6CFCA7F827A3}" type="slidenum">
              <a:rPr lang="es-CO"/>
              <a:pPr/>
              <a:t>‹#›</a:t>
            </a:fld>
            <a:endParaRPr lang="es-CO"/>
          </a:p>
        </p:txBody>
      </p:sp>
    </p:spTree>
    <p:extLst>
      <p:ext uri="{BB962C8B-B14F-4D97-AF65-F5344CB8AC3E}">
        <p14:creationId xmlns:p14="http://schemas.microsoft.com/office/powerpoint/2010/main" val="315765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20A7A1A7-5B11-4650-B26A-F9A6D15EC695}" type="datetimeFigureOut">
              <a:rPr lang="es-CO"/>
              <a:pPr>
                <a:defRPr/>
              </a:pPr>
              <a:t>1/08/2023</a:t>
            </a:fld>
            <a:endParaRPr lang="es-CO"/>
          </a:p>
        </p:txBody>
      </p:sp>
      <p:sp>
        <p:nvSpPr>
          <p:cNvPr id="3" name="23 Marcador de pie de página"/>
          <p:cNvSpPr>
            <a:spLocks noGrp="1"/>
          </p:cNvSpPr>
          <p:nvPr>
            <p:ph type="ftr" sz="quarter" idx="11"/>
          </p:nvPr>
        </p:nvSpPr>
        <p:spPr/>
        <p:txBody>
          <a:bodyPr/>
          <a:lstStyle>
            <a:lvl1pPr>
              <a:defRPr/>
            </a:lvl1pPr>
          </a:lstStyle>
          <a:p>
            <a:pPr>
              <a:defRPr/>
            </a:pPr>
            <a:endParaRPr lang="es-CO"/>
          </a:p>
        </p:txBody>
      </p:sp>
      <p:sp>
        <p:nvSpPr>
          <p:cNvPr id="4" name="6 Marcador de número de diapositiva"/>
          <p:cNvSpPr>
            <a:spLocks noGrp="1"/>
          </p:cNvSpPr>
          <p:nvPr>
            <p:ph type="sldNum" sz="quarter" idx="12"/>
          </p:nvPr>
        </p:nvSpPr>
        <p:spPr/>
        <p:txBody>
          <a:bodyPr/>
          <a:lstStyle>
            <a:lvl1pPr>
              <a:defRPr/>
            </a:lvl1pPr>
          </a:lstStyle>
          <a:p>
            <a:fld id="{B6C7F75F-C6E6-4393-9DB9-88A54C7CCEA4}" type="slidenum">
              <a:rPr lang="es-CO"/>
              <a:pPr/>
              <a:t>‹#›</a:t>
            </a:fld>
            <a:endParaRPr lang="es-CO"/>
          </a:p>
        </p:txBody>
      </p:sp>
    </p:spTree>
    <p:extLst>
      <p:ext uri="{BB962C8B-B14F-4D97-AF65-F5344CB8AC3E}">
        <p14:creationId xmlns:p14="http://schemas.microsoft.com/office/powerpoint/2010/main" val="77302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12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24 Marcador de fecha"/>
          <p:cNvSpPr>
            <a:spLocks noGrp="1"/>
          </p:cNvSpPr>
          <p:nvPr>
            <p:ph type="dt" sz="half" idx="10"/>
          </p:nvPr>
        </p:nvSpPr>
        <p:spPr/>
        <p:txBody>
          <a:bodyPr/>
          <a:lstStyle>
            <a:lvl1pPr>
              <a:defRPr/>
            </a:lvl1pPr>
          </a:lstStyle>
          <a:p>
            <a:pPr>
              <a:defRPr/>
            </a:pPr>
            <a:fld id="{CEEDD1C2-31C6-43F0-93BA-60522F446B81}" type="datetimeFigureOut">
              <a:rPr lang="es-CO"/>
              <a:pPr>
                <a:defRPr/>
              </a:pPr>
              <a:t>1/08/2023</a:t>
            </a:fld>
            <a:endParaRPr lang="es-CO"/>
          </a:p>
        </p:txBody>
      </p:sp>
      <p:sp>
        <p:nvSpPr>
          <p:cNvPr id="7" name="28 Marcador de pie de página"/>
          <p:cNvSpPr>
            <a:spLocks noGrp="1"/>
          </p:cNvSpPr>
          <p:nvPr>
            <p:ph type="ftr" sz="quarter" idx="11"/>
          </p:nvPr>
        </p:nvSpPr>
        <p:spPr/>
        <p:txBody>
          <a:bodyPr/>
          <a:lstStyle>
            <a:lvl1pPr>
              <a:defRPr/>
            </a:lvl1pPr>
          </a:lstStyle>
          <a:p>
            <a:pPr>
              <a:defRPr/>
            </a:pPr>
            <a:endParaRPr lang="es-CO"/>
          </a:p>
        </p:txBody>
      </p:sp>
      <p:sp>
        <p:nvSpPr>
          <p:cNvPr id="8" name="6 Marcador de número de diapositiva"/>
          <p:cNvSpPr>
            <a:spLocks noGrp="1"/>
          </p:cNvSpPr>
          <p:nvPr>
            <p:ph type="sldNum" sz="quarter" idx="12"/>
          </p:nvPr>
        </p:nvSpPr>
        <p:spPr/>
        <p:txBody>
          <a:bodyPr/>
          <a:lstStyle>
            <a:lvl1pPr>
              <a:defRPr/>
            </a:lvl1pPr>
          </a:lstStyle>
          <a:p>
            <a:fld id="{8487EA12-A211-4CE5-B087-D7ACBD9AE37B}" type="slidenum">
              <a:rPr lang="es-CO"/>
              <a:pPr/>
              <a:t>‹#›</a:t>
            </a:fld>
            <a:endParaRPr lang="es-CO"/>
          </a:p>
        </p:txBody>
      </p:sp>
    </p:spTree>
    <p:extLst>
      <p:ext uri="{BB962C8B-B14F-4D97-AF65-F5344CB8AC3E}">
        <p14:creationId xmlns:p14="http://schemas.microsoft.com/office/powerpoint/2010/main" val="139311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251E07A8-44F4-43DC-A971-16A50645CDA6}" type="datetimeFigureOut">
              <a:rPr lang="es-CO"/>
              <a:pPr>
                <a:defRPr/>
              </a:pPr>
              <a:t>1/08/2023</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30 Marcador de número de diapositiva"/>
          <p:cNvSpPr>
            <a:spLocks noGrp="1"/>
          </p:cNvSpPr>
          <p:nvPr>
            <p:ph type="sldNum" sz="quarter" idx="12"/>
          </p:nvPr>
        </p:nvSpPr>
        <p:spPr/>
        <p:txBody>
          <a:bodyPr/>
          <a:lstStyle>
            <a:lvl1pPr>
              <a:defRPr/>
            </a:lvl1pPr>
          </a:lstStyle>
          <a:p>
            <a:fld id="{390886A8-2232-48FE-A4D8-6254145DC685}" type="slidenum">
              <a:rPr lang="es-CO"/>
              <a:pPr/>
              <a:t>‹#›</a:t>
            </a:fld>
            <a:endParaRPr lang="es-CO"/>
          </a:p>
        </p:txBody>
      </p:sp>
    </p:spTree>
    <p:extLst>
      <p:ext uri="{BB962C8B-B14F-4D97-AF65-F5344CB8AC3E}">
        <p14:creationId xmlns:p14="http://schemas.microsoft.com/office/powerpoint/2010/main" val="293656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29" name="7 Marcador de texto"/>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B054A625-D741-4398-B892-6F1853B2D086}" type="datetimeFigureOut">
              <a:rPr lang="es-CO"/>
              <a:pPr>
                <a:defRPr/>
              </a:pPr>
              <a:t>1/08/2023</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8CCA0B98-F04F-4441-B350-E870FB50B2E7}" type="slidenum">
              <a:rPr lang="es-CO"/>
              <a:pPr/>
              <a:t>‹#›</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59" r:id="rId4"/>
    <p:sldLayoutId id="2147483865" r:id="rId5"/>
    <p:sldLayoutId id="2147483860" r:id="rId6"/>
    <p:sldLayoutId id="2147483866" r:id="rId7"/>
    <p:sldLayoutId id="2147483867" r:id="rId8"/>
    <p:sldLayoutId id="2147483868" r:id="rId9"/>
    <p:sldLayoutId id="2147483861" r:id="rId10"/>
    <p:sldLayoutId id="2147483869" r:id="rId11"/>
    <p:sldLayoutId id="2147483870"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1F679-2ACC-CA4F-A97C-3D5C5CC89A3B}"/>
              </a:ext>
            </a:extLst>
          </p:cNvPr>
          <p:cNvSpPr>
            <a:spLocks noGrp="1"/>
          </p:cNvSpPr>
          <p:nvPr>
            <p:ph type="ctrTitle"/>
          </p:nvPr>
        </p:nvSpPr>
        <p:spPr>
          <a:xfrm>
            <a:off x="392654" y="764704"/>
            <a:ext cx="8458200" cy="2374503"/>
          </a:xfrm>
        </p:spPr>
        <p:txBody>
          <a:bodyPr>
            <a:normAutofit/>
          </a:bodyPr>
          <a:lstStyle/>
          <a:p>
            <a:pPr algn="ctr"/>
            <a:r>
              <a:rPr lang="es-CO" sz="5000" dirty="0"/>
              <a:t>La vida espiritual COMO UN CAMINO A SEGUIR A JESÚS Y EL ARTE COMO UNA EXPRESIÓN ESPIRITUAL  </a:t>
            </a:r>
          </a:p>
        </p:txBody>
      </p:sp>
      <p:sp>
        <p:nvSpPr>
          <p:cNvPr id="3" name="Subtítulo 2">
            <a:extLst>
              <a:ext uri="{FF2B5EF4-FFF2-40B4-BE49-F238E27FC236}">
                <a16:creationId xmlns:a16="http://schemas.microsoft.com/office/drawing/2014/main" id="{9AE7AAEE-B7D8-1F4C-A68E-CB199C6E1956}"/>
              </a:ext>
            </a:extLst>
          </p:cNvPr>
          <p:cNvSpPr>
            <a:spLocks noGrp="1"/>
          </p:cNvSpPr>
          <p:nvPr>
            <p:ph type="subTitle" idx="1"/>
          </p:nvPr>
        </p:nvSpPr>
        <p:spPr/>
        <p:txBody>
          <a:bodyPr/>
          <a:lstStyle/>
          <a:p>
            <a:pPr algn="ctr"/>
            <a:r>
              <a:rPr lang="es-CO" b="1" dirty="0"/>
              <a:t>P. WILSON SOSSA, CJM</a:t>
            </a:r>
          </a:p>
        </p:txBody>
      </p:sp>
    </p:spTree>
    <p:extLst>
      <p:ext uri="{BB962C8B-B14F-4D97-AF65-F5344CB8AC3E}">
        <p14:creationId xmlns:p14="http://schemas.microsoft.com/office/powerpoint/2010/main" val="239264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EC63924-698E-3146-8E02-0C4F0BAE09FA}"/>
              </a:ext>
            </a:extLst>
          </p:cNvPr>
          <p:cNvSpPr>
            <a:spLocks noGrp="1"/>
          </p:cNvSpPr>
          <p:nvPr>
            <p:ph type="body" idx="1"/>
          </p:nvPr>
        </p:nvSpPr>
        <p:spPr/>
        <p:txBody>
          <a:bodyPr/>
          <a:lstStyle/>
          <a:p>
            <a:endParaRPr lang="es-CO"/>
          </a:p>
        </p:txBody>
      </p:sp>
      <p:sp>
        <p:nvSpPr>
          <p:cNvPr id="3" name="Título 2">
            <a:extLst>
              <a:ext uri="{FF2B5EF4-FFF2-40B4-BE49-F238E27FC236}">
                <a16:creationId xmlns:a16="http://schemas.microsoft.com/office/drawing/2014/main" id="{CF9AF267-E11A-4541-8F2A-36781CDC61C4}"/>
              </a:ext>
            </a:extLst>
          </p:cNvPr>
          <p:cNvSpPr>
            <a:spLocks noGrp="1"/>
          </p:cNvSpPr>
          <p:nvPr>
            <p:ph type="title"/>
          </p:nvPr>
        </p:nvSpPr>
        <p:spPr/>
        <p:txBody>
          <a:bodyPr/>
          <a:lstStyle/>
          <a:p>
            <a:endParaRPr lang="es-CO"/>
          </a:p>
        </p:txBody>
      </p:sp>
      <p:pic>
        <p:nvPicPr>
          <p:cNvPr id="5" name="Imagen 4">
            <a:extLst>
              <a:ext uri="{FF2B5EF4-FFF2-40B4-BE49-F238E27FC236}">
                <a16:creationId xmlns:a16="http://schemas.microsoft.com/office/drawing/2014/main" id="{F5F13EAB-2F3F-BF48-857A-C2F3520950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10863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D14F4-0997-6147-B224-5F5137B1B522}"/>
              </a:ext>
            </a:extLst>
          </p:cNvPr>
          <p:cNvSpPr>
            <a:spLocks noGrp="1"/>
          </p:cNvSpPr>
          <p:nvPr>
            <p:ph type="title"/>
          </p:nvPr>
        </p:nvSpPr>
        <p:spPr/>
        <p:txBody>
          <a:bodyPr/>
          <a:lstStyle/>
          <a:p>
            <a:r>
              <a:rPr lang="es-CO" dirty="0"/>
              <a:t>La creación  de adán </a:t>
            </a:r>
          </a:p>
        </p:txBody>
      </p:sp>
      <p:sp>
        <p:nvSpPr>
          <p:cNvPr id="7" name="Marcador de contenido 6">
            <a:extLst>
              <a:ext uri="{FF2B5EF4-FFF2-40B4-BE49-F238E27FC236}">
                <a16:creationId xmlns:a16="http://schemas.microsoft.com/office/drawing/2014/main" id="{9869E770-FAA1-2D47-8984-1524C53A02F1}"/>
              </a:ext>
            </a:extLst>
          </p:cNvPr>
          <p:cNvSpPr>
            <a:spLocks noGrp="1"/>
          </p:cNvSpPr>
          <p:nvPr>
            <p:ph idx="1"/>
          </p:nvPr>
        </p:nvSpPr>
        <p:spPr/>
        <p:txBody>
          <a:bodyPr/>
          <a:lstStyle/>
          <a:p>
            <a:r>
              <a:rPr lang="es-CO" sz="2000" dirty="0"/>
              <a:t>Cuando en 1512 Miguel Ángel finalmente concluyó el fresco del techo de la capilla Sixtina, los cardenales responsables de la detención de las obras quedaron por horas mirando y admirando el magnifico fresco.</a:t>
            </a:r>
            <a:br>
              <a:rPr lang="es-CO" sz="2000" dirty="0"/>
            </a:br>
            <a:br>
              <a:rPr lang="es-CO" sz="2000" dirty="0"/>
            </a:br>
            <a:r>
              <a:rPr lang="es-CO" sz="2000" dirty="0"/>
              <a:t>Después del análisis, se reunieron con el maestro Miguel Ángel, y le transmitieron algunas modificaciones que debería hacer.</a:t>
            </a:r>
            <a:br>
              <a:rPr lang="es-CO" sz="2000" dirty="0"/>
            </a:br>
            <a:br>
              <a:rPr lang="es-CO" sz="2000" dirty="0"/>
            </a:br>
            <a:r>
              <a:rPr lang="es-CO" sz="2000" dirty="0"/>
              <a:t>Solo era un detalle, Miguel Ángel había diseñado el panel de la creación del hombre con</a:t>
            </a:r>
            <a:r>
              <a:rPr lang="es-CO" sz="2000" b="1" dirty="0"/>
              <a:t> los dedos de Dios y de Adán, tocándose.</a:t>
            </a:r>
            <a:r>
              <a:rPr lang="es-CO" sz="2000" dirty="0"/>
              <a:t> Los fiduciarios exigieron que no existiera el toque, sino que los dedos de ambos quedan sin tocarse, que el dedo de Dios estuviera siempre extendido al máximo, pero el dedo de Adán estuviera con las últimas falanges contraídas. Un simple detalle pero con un sentido sorprendente: Dios está allí, pero la decisión de buscarlo es del hombre. Si él quiere estirar el dedo, le tocará, pero no queriendo, podrá pasar toda una vida sin buscarlo. </a:t>
            </a:r>
            <a:r>
              <a:rPr lang="es-CO" sz="2000" b="1" dirty="0"/>
              <a:t>La última falange del dedo de Adán contraída representa entonces el libre albedrío. </a:t>
            </a:r>
            <a:endParaRPr lang="es-CO" sz="2000" dirty="0"/>
          </a:p>
        </p:txBody>
      </p:sp>
    </p:spTree>
    <p:extLst>
      <p:ext uri="{BB962C8B-B14F-4D97-AF65-F5344CB8AC3E}">
        <p14:creationId xmlns:p14="http://schemas.microsoft.com/office/powerpoint/2010/main" val="102345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9BA50-77F7-5E43-9D65-68685AACFF7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343E867-FF70-0D45-8079-8B04C21994DF}"/>
              </a:ext>
            </a:extLst>
          </p:cNvPr>
          <p:cNvSpPr>
            <a:spLocks noGrp="1"/>
          </p:cNvSpPr>
          <p:nvPr>
            <p:ph sz="half" idx="1"/>
          </p:nvPr>
        </p:nvSpPr>
        <p:spPr/>
        <p:txBody>
          <a:bodyPr/>
          <a:lstStyle/>
          <a:p>
            <a:endParaRPr lang="es-CO"/>
          </a:p>
        </p:txBody>
      </p:sp>
      <p:sp>
        <p:nvSpPr>
          <p:cNvPr id="4" name="Marcador de contenido 3">
            <a:extLst>
              <a:ext uri="{FF2B5EF4-FFF2-40B4-BE49-F238E27FC236}">
                <a16:creationId xmlns:a16="http://schemas.microsoft.com/office/drawing/2014/main" id="{FA640DBE-D47A-D242-B485-44B07823C8E9}"/>
              </a:ext>
            </a:extLst>
          </p:cNvPr>
          <p:cNvSpPr>
            <a:spLocks noGrp="1"/>
          </p:cNvSpPr>
          <p:nvPr>
            <p:ph sz="half" idx="2"/>
          </p:nvPr>
        </p:nvSpPr>
        <p:spPr/>
        <p:txBody>
          <a:bodyPr/>
          <a:lstStyle/>
          <a:p>
            <a:endParaRPr lang="es-CO"/>
          </a:p>
        </p:txBody>
      </p:sp>
      <p:pic>
        <p:nvPicPr>
          <p:cNvPr id="5" name="Imagen 4">
            <a:extLst>
              <a:ext uri="{FF2B5EF4-FFF2-40B4-BE49-F238E27FC236}">
                <a16:creationId xmlns:a16="http://schemas.microsoft.com/office/drawing/2014/main" id="{6EC4096E-B31E-8E47-B42B-5292873DF4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6" name="CuadroTexto 5">
            <a:extLst>
              <a:ext uri="{FF2B5EF4-FFF2-40B4-BE49-F238E27FC236}">
                <a16:creationId xmlns:a16="http://schemas.microsoft.com/office/drawing/2014/main" id="{39B9F6FF-E57C-6E4A-8B78-982547649B79}"/>
              </a:ext>
            </a:extLst>
          </p:cNvPr>
          <p:cNvSpPr txBox="1"/>
          <p:nvPr/>
        </p:nvSpPr>
        <p:spPr>
          <a:xfrm>
            <a:off x="312539" y="6858000"/>
            <a:ext cx="8518922" cy="230832"/>
          </a:xfrm>
          <a:prstGeom prst="rect">
            <a:avLst/>
          </a:prstGeom>
          <a:noFill/>
        </p:spPr>
        <p:txBody>
          <a:bodyPr wrap="square" rtlCol="0">
            <a:spAutoFit/>
          </a:bodyPr>
          <a:lstStyle/>
          <a:p>
            <a:r>
              <a:rPr lang="es-CO" sz="900">
                <a:hlinkClick r:id="rId3" tooltip="http://artetorreherberos.blogspot.com/2012/02/la-capilla-sixtina-ii-la-boveda-de.html"/>
              </a:rPr>
              <a:t>Esta foto</a:t>
            </a:r>
            <a:r>
              <a:rPr lang="es-CO" sz="900"/>
              <a:t> de Autor desconocido está bajo licencia </a:t>
            </a:r>
            <a:r>
              <a:rPr lang="es-CO" sz="900">
                <a:hlinkClick r:id="rId3" tooltip="https://creativecommons.org/licenses/by-nc-nd/3.0/"/>
              </a:rPr>
              <a:t>CC BY-NC-ND</a:t>
            </a:r>
            <a:endParaRPr lang="es-CO" sz="900"/>
          </a:p>
        </p:txBody>
      </p:sp>
    </p:spTree>
    <p:extLst>
      <p:ext uri="{BB962C8B-B14F-4D97-AF65-F5344CB8AC3E}">
        <p14:creationId xmlns:p14="http://schemas.microsoft.com/office/powerpoint/2010/main" val="278207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4B04CB-4475-5941-9D3F-17C2927BB1F6}"/>
              </a:ext>
            </a:extLst>
          </p:cNvPr>
          <p:cNvSpPr>
            <a:spLocks noGrp="1"/>
          </p:cNvSpPr>
          <p:nvPr>
            <p:ph type="title"/>
          </p:nvPr>
        </p:nvSpPr>
        <p:spPr>
          <a:xfrm>
            <a:off x="304800" y="457200"/>
            <a:ext cx="8686800" cy="1747664"/>
          </a:xfrm>
        </p:spPr>
        <p:txBody>
          <a:bodyPr vert="horz"/>
          <a:lstStyle/>
          <a:p>
            <a:pPr algn="just"/>
            <a:r>
              <a:rPr lang="es-CO" sz="2000" dirty="0">
                <a:effectLst/>
              </a:rPr>
              <a:t>elogio que San Juan Pablo II hizo a este fresco de Miguel </a:t>
            </a:r>
            <a:br>
              <a:rPr lang="es-CO" sz="2000" dirty="0">
                <a:effectLst/>
              </a:rPr>
            </a:br>
            <a:r>
              <a:rPr lang="es-CO" sz="2000" dirty="0">
                <a:effectLst/>
              </a:rPr>
              <a:t>Ángel el 8 de  abril de 1994, cuando el “Papa Peregrino”4 inauguró la restauración de los frescos del  renacentista, en la Capilla Sixtina</a:t>
            </a:r>
            <a:r>
              <a:rPr lang="es-CO" dirty="0">
                <a:effectLst/>
              </a:rPr>
              <a:t>: </a:t>
            </a:r>
            <a:br>
              <a:rPr lang="es-CO" dirty="0">
                <a:effectLst/>
              </a:rPr>
            </a:br>
            <a:endParaRPr lang="es-CO" dirty="0"/>
          </a:p>
        </p:txBody>
      </p:sp>
      <p:sp>
        <p:nvSpPr>
          <p:cNvPr id="6" name="Marcador de contenido 5">
            <a:extLst>
              <a:ext uri="{FF2B5EF4-FFF2-40B4-BE49-F238E27FC236}">
                <a16:creationId xmlns:a16="http://schemas.microsoft.com/office/drawing/2014/main" id="{A7A33C1B-48BA-E245-BFC0-A579E7752B6E}"/>
              </a:ext>
            </a:extLst>
          </p:cNvPr>
          <p:cNvSpPr>
            <a:spLocks noGrp="1"/>
          </p:cNvSpPr>
          <p:nvPr>
            <p:ph idx="1"/>
          </p:nvPr>
        </p:nvSpPr>
        <p:spPr>
          <a:xfrm>
            <a:off x="228600" y="2564904"/>
            <a:ext cx="8686800" cy="4525962"/>
          </a:xfrm>
        </p:spPr>
        <p:txBody>
          <a:bodyPr/>
          <a:lstStyle/>
          <a:p>
            <a:pPr algn="just"/>
            <a:r>
              <a:rPr lang="es-CO" sz="2600" dirty="0"/>
              <a:t>Interpretación del fresco de Miguel Ángel “La creación de Adán”: “Ahora bien, es difícil no reconocer en el Creador visible y humanizado al Dios revestido de majestad infinita. Es más, en la medida en que lo permite la imagen con sus límites intrínsecos, aquí se ha expresado todo lo que se podía expresar. La majestad del Creador, al igual que la del juez, hablan de la grandeza divina: palabra conmovedora y unívoca, como, de otra manera, es conmovedora y unívoca la Piedad en la basílica vaticana, y el Moisés en la basílica de San Pietro in </a:t>
            </a:r>
            <a:r>
              <a:rPr lang="es-CO" sz="2600" dirty="0" err="1"/>
              <a:t>Vincoli</a:t>
            </a:r>
            <a:r>
              <a:rPr lang="es-CO" sz="2600" dirty="0"/>
              <a:t>”</a:t>
            </a:r>
          </a:p>
          <a:p>
            <a:endParaRPr lang="es-CO" dirty="0"/>
          </a:p>
        </p:txBody>
      </p:sp>
    </p:spTree>
    <p:extLst>
      <p:ext uri="{BB962C8B-B14F-4D97-AF65-F5344CB8AC3E}">
        <p14:creationId xmlns:p14="http://schemas.microsoft.com/office/powerpoint/2010/main" val="227116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7DA0509B-46CE-8E4F-AD9A-21F1D700C7D4}"/>
              </a:ext>
            </a:extLst>
          </p:cNvPr>
          <p:cNvSpPr>
            <a:spLocks noGrp="1"/>
          </p:cNvSpPr>
          <p:nvPr>
            <p:ph type="body" idx="1"/>
          </p:nvPr>
        </p:nvSpPr>
        <p:spPr/>
        <p:txBody>
          <a:bodyPr/>
          <a:lstStyle/>
          <a:p>
            <a:endParaRPr lang="es-CO" dirty="0"/>
          </a:p>
        </p:txBody>
      </p:sp>
      <p:sp>
        <p:nvSpPr>
          <p:cNvPr id="5" name="Título 4">
            <a:extLst>
              <a:ext uri="{FF2B5EF4-FFF2-40B4-BE49-F238E27FC236}">
                <a16:creationId xmlns:a16="http://schemas.microsoft.com/office/drawing/2014/main" id="{176F37F2-66D1-364B-8647-C40753B8E061}"/>
              </a:ext>
            </a:extLst>
          </p:cNvPr>
          <p:cNvSpPr>
            <a:spLocks noGrp="1"/>
          </p:cNvSpPr>
          <p:nvPr>
            <p:ph type="title"/>
          </p:nvPr>
        </p:nvSpPr>
        <p:spPr/>
        <p:txBody>
          <a:bodyPr>
            <a:normAutofit/>
          </a:bodyPr>
          <a:lstStyle/>
          <a:p>
            <a:r>
              <a:rPr lang="es-CO" sz="6000" dirty="0"/>
              <a:t>LA VIDA DE JESÚS, EL ARTE Y SU ESPIRITUALIDAD </a:t>
            </a:r>
          </a:p>
        </p:txBody>
      </p:sp>
    </p:spTree>
    <p:extLst>
      <p:ext uri="{BB962C8B-B14F-4D97-AF65-F5344CB8AC3E}">
        <p14:creationId xmlns:p14="http://schemas.microsoft.com/office/powerpoint/2010/main" val="93077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112" y="5805263"/>
            <a:ext cx="9144000" cy="1200329"/>
          </a:xfrm>
          <a:prstGeom prst="rect">
            <a:avLst/>
          </a:prstGeom>
        </p:spPr>
        <p:txBody>
          <a:bodyPr wrap="square">
            <a:spAutoFit/>
          </a:bodyPr>
          <a:lstStyle/>
          <a:p>
            <a:r>
              <a:rPr lang="es-MX" dirty="0"/>
              <a:t>Sobre todo el conjunto está el torso de Cristo, símbolo de su entrega al hombre, de su carne. Extiende sus brazos y al igual que el Cristo que se encuentra abajo, se difumina poco a poco.</a:t>
            </a:r>
          </a:p>
          <a:p>
            <a:endParaRPr lang="es-MX" dirty="0"/>
          </a:p>
        </p:txBody>
      </p:sp>
      <p:pic>
        <p:nvPicPr>
          <p:cNvPr id="4" name="Imagen 3"/>
          <p:cNvPicPr>
            <a:picLocks noChangeAspect="1"/>
          </p:cNvPicPr>
          <p:nvPr/>
        </p:nvPicPr>
        <p:blipFill>
          <a:blip r:embed="rId2"/>
          <a:stretch>
            <a:fillRect/>
          </a:stretch>
        </p:blipFill>
        <p:spPr>
          <a:xfrm>
            <a:off x="0" y="24580"/>
            <a:ext cx="9144000" cy="5780683"/>
          </a:xfrm>
          <a:prstGeom prst="rect">
            <a:avLst/>
          </a:prstGeom>
        </p:spPr>
      </p:pic>
    </p:spTree>
    <p:extLst>
      <p:ext uri="{BB962C8B-B14F-4D97-AF65-F5344CB8AC3E}">
        <p14:creationId xmlns:p14="http://schemas.microsoft.com/office/powerpoint/2010/main" val="381333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530" y="0"/>
            <a:ext cx="9036496" cy="5632311"/>
          </a:xfrm>
          <a:prstGeom prst="rect">
            <a:avLst/>
          </a:prstGeom>
        </p:spPr>
        <p:txBody>
          <a:bodyPr wrap="square">
            <a:spAutoFit/>
          </a:bodyPr>
          <a:lstStyle/>
          <a:p>
            <a:pPr algn="ctr"/>
            <a:r>
              <a:rPr lang="es-MX" sz="2000" dirty="0"/>
              <a:t>Salvador Dalí 1955</a:t>
            </a:r>
          </a:p>
          <a:p>
            <a:pPr algn="just"/>
            <a:endParaRPr lang="es-MX" sz="2000" dirty="0"/>
          </a:p>
          <a:p>
            <a:pPr algn="just"/>
            <a:r>
              <a:rPr lang="es-MX" sz="2000" dirty="0"/>
              <a:t>El cuadro está muy relacionado con el número doce. La sala donde se encuentran Jesús y sus apóstoles es un dodecaedro. Al fondo de esta se vislumbra un paisaje al </a:t>
            </a:r>
            <a:r>
              <a:rPr lang="es-MX" sz="2000" dirty="0">
                <a:solidFill>
                  <a:srgbClr val="FF0000"/>
                </a:solidFill>
              </a:rPr>
              <a:t>amanecer</a:t>
            </a:r>
            <a:r>
              <a:rPr lang="es-MX" sz="2000" dirty="0"/>
              <a:t>, aún cuando la cena fue de noche. Esa escena refleja un paisaje típico de la costa </a:t>
            </a:r>
            <a:r>
              <a:rPr lang="es-MX" sz="2000" dirty="0" err="1"/>
              <a:t>ampurdanesca</a:t>
            </a:r>
            <a:r>
              <a:rPr lang="es-MX" sz="2000" dirty="0"/>
              <a:t> recordando al mar y las rocas que podría ver el propio Dalí en </a:t>
            </a:r>
            <a:r>
              <a:rPr lang="es-MX" sz="2000" dirty="0" err="1"/>
              <a:t>Cadaques</a:t>
            </a:r>
            <a:r>
              <a:rPr lang="es-MX" sz="2000" dirty="0"/>
              <a:t> .Cristo en el centro, parece estar predicando ante los discípulos, los cuales inclinan sus cabezas y rezan. Las apariencias de los discípulos son distintas entre sí. Cada uno porta una túnica distinta e inclusive parecen ser personas de distintas razas y países. Los trece personajes rodean una mesa de piedra sobre la cual hay un vaso de vino y un pan partido en dos; curiosamente no aparece ningún cáliz antiguo sino un vaso de cristal de apariencia moderna conteniendo vino, el pan y el vino están tratados como un auténtico bodegón.</a:t>
            </a:r>
          </a:p>
          <a:p>
            <a:pPr algn="just"/>
            <a:r>
              <a:rPr lang="es-MX" sz="2000" dirty="0"/>
              <a:t>Cristo no es representado como se acostumbra. Su pelo es claro y no tiene barba. Su túnica es la única que deja al descubierto su pecho</a:t>
            </a:r>
            <a:r>
              <a:rPr lang="es-MX" sz="2000" dirty="0">
                <a:solidFill>
                  <a:srgbClr val="FF0000"/>
                </a:solidFill>
              </a:rPr>
              <a:t>. Observando con más detalle, vemos que Cristo es transparente en su parte inferior, ya que la barca que se encuentra en el paisaje puede verse a través de él.</a:t>
            </a:r>
          </a:p>
        </p:txBody>
      </p:sp>
    </p:spTree>
    <p:extLst>
      <p:ext uri="{BB962C8B-B14F-4D97-AF65-F5344CB8AC3E}">
        <p14:creationId xmlns:p14="http://schemas.microsoft.com/office/powerpoint/2010/main" val="25235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404664"/>
            <a:ext cx="8856984" cy="5170646"/>
          </a:xfrm>
          <a:prstGeom prst="rect">
            <a:avLst/>
          </a:prstGeom>
        </p:spPr>
        <p:txBody>
          <a:bodyPr wrap="square">
            <a:spAutoFit/>
          </a:bodyPr>
          <a:lstStyle/>
          <a:p>
            <a:pPr algn="just"/>
            <a:r>
              <a:rPr lang="es-MX" sz="3300" dirty="0"/>
              <a:t>A diferencia de otras representaciones de la última cena, el </a:t>
            </a:r>
            <a:r>
              <a:rPr lang="es-MX" sz="3300" u="sng" dirty="0">
                <a:solidFill>
                  <a:srgbClr val="FF0000"/>
                </a:solidFill>
              </a:rPr>
              <a:t>gesto de Cristo </a:t>
            </a:r>
            <a:r>
              <a:rPr lang="es-MX" sz="3300" dirty="0"/>
              <a:t>no es meditabundo ni melancólico, sino que refleja fuerza y serenidad, además, no aparecen representadas las actitudes de los discípulos descritas en los Evangelios (por ejemplo, no puede distinguirse quién es Judas Iscariote ya que todos los discípulos en el cuadro aparecen reclinados en </a:t>
            </a:r>
            <a:r>
              <a:rPr lang="es-MX" sz="3300" b="1" dirty="0">
                <a:solidFill>
                  <a:srgbClr val="FF0000"/>
                </a:solidFill>
              </a:rPr>
              <a:t>actitud de duelo </a:t>
            </a:r>
            <a:r>
              <a:rPr lang="es-MX" sz="3300" dirty="0"/>
              <a:t>y no hablando)….</a:t>
            </a:r>
          </a:p>
        </p:txBody>
      </p:sp>
    </p:spTree>
    <p:extLst>
      <p:ext uri="{BB962C8B-B14F-4D97-AF65-F5344CB8AC3E}">
        <p14:creationId xmlns:p14="http://schemas.microsoft.com/office/powerpoint/2010/main" val="87359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000F1-F145-7D4F-A5A0-158D88783337}"/>
              </a:ext>
            </a:extLst>
          </p:cNvPr>
          <p:cNvSpPr>
            <a:spLocks noGrp="1"/>
          </p:cNvSpPr>
          <p:nvPr>
            <p:ph type="title"/>
          </p:nvPr>
        </p:nvSpPr>
        <p:spPr>
          <a:xfrm>
            <a:off x="0" y="980728"/>
            <a:ext cx="8686800" cy="1184825"/>
          </a:xfrm>
        </p:spPr>
        <p:txBody>
          <a:bodyPr>
            <a:noAutofit/>
          </a:bodyPr>
          <a:lstStyle/>
          <a:p>
            <a:r>
              <a:rPr lang="es-CO" sz="8800" dirty="0"/>
              <a:t>La parábola del hijo pródigo en una pintura </a:t>
            </a:r>
          </a:p>
        </p:txBody>
      </p:sp>
      <p:sp>
        <p:nvSpPr>
          <p:cNvPr id="3" name="Marcador de texto 2">
            <a:extLst>
              <a:ext uri="{FF2B5EF4-FFF2-40B4-BE49-F238E27FC236}">
                <a16:creationId xmlns:a16="http://schemas.microsoft.com/office/drawing/2014/main" id="{C5E1B596-B40A-BB4A-ACA0-D10B7FCEA8AD}"/>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77937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76ABF4-A5A5-BB42-86A9-DD135D16DE3E}"/>
              </a:ext>
            </a:extLst>
          </p:cNvPr>
          <p:cNvSpPr>
            <a:spLocks noGrp="1"/>
          </p:cNvSpPr>
          <p:nvPr>
            <p:ph type="body" idx="1"/>
          </p:nvPr>
        </p:nvSpPr>
        <p:spPr/>
        <p:txBody>
          <a:bodyPr/>
          <a:lstStyle/>
          <a:p>
            <a:endParaRPr lang="es-CO" sz="4000" dirty="0"/>
          </a:p>
        </p:txBody>
      </p:sp>
      <p:sp>
        <p:nvSpPr>
          <p:cNvPr id="3" name="Título 2">
            <a:extLst>
              <a:ext uri="{FF2B5EF4-FFF2-40B4-BE49-F238E27FC236}">
                <a16:creationId xmlns:a16="http://schemas.microsoft.com/office/drawing/2014/main" id="{FEDBA71E-7B72-3543-8EE4-025E9461E4D7}"/>
              </a:ext>
            </a:extLst>
          </p:cNvPr>
          <p:cNvSpPr>
            <a:spLocks noGrp="1"/>
          </p:cNvSpPr>
          <p:nvPr>
            <p:ph type="title"/>
          </p:nvPr>
        </p:nvSpPr>
        <p:spPr>
          <a:xfrm>
            <a:off x="-468560" y="548680"/>
            <a:ext cx="8686800" cy="1184825"/>
          </a:xfrm>
        </p:spPr>
        <p:txBody>
          <a:bodyPr/>
          <a:lstStyle/>
          <a:p>
            <a:r>
              <a:rPr lang="es-CO" dirty="0"/>
              <a:t>Autor de la pintura: Rembrandt</a:t>
            </a:r>
            <a:br>
              <a:rPr lang="es-CO" dirty="0"/>
            </a:br>
            <a:r>
              <a:rPr lang="es-CO" dirty="0"/>
              <a:t>el regreso del hijo pródigo</a:t>
            </a:r>
            <a:br>
              <a:rPr lang="es-CO" dirty="0"/>
            </a:br>
            <a:r>
              <a:rPr lang="es-CO" dirty="0"/>
              <a:t>autor: </a:t>
            </a:r>
            <a:r>
              <a:rPr lang="es-CO" dirty="0">
                <a:effectLst/>
              </a:rPr>
              <a:t>Henri J.M. </a:t>
            </a:r>
            <a:r>
              <a:rPr lang="es-CO" dirty="0" err="1">
                <a:effectLst/>
              </a:rPr>
              <a:t>Nouwen</a:t>
            </a:r>
            <a:endParaRPr lang="es-CO" dirty="0"/>
          </a:p>
        </p:txBody>
      </p:sp>
      <p:pic>
        <p:nvPicPr>
          <p:cNvPr id="5" name="Imagen 4">
            <a:extLst>
              <a:ext uri="{FF2B5EF4-FFF2-40B4-BE49-F238E27FC236}">
                <a16:creationId xmlns:a16="http://schemas.microsoft.com/office/drawing/2014/main" id="{EFA6A11C-0FD1-8944-9365-D00FB81298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7070" y="2768582"/>
            <a:ext cx="4203030" cy="6256410"/>
          </a:xfrm>
          <a:prstGeom prst="rect">
            <a:avLst/>
          </a:prstGeom>
        </p:spPr>
      </p:pic>
      <p:sp>
        <p:nvSpPr>
          <p:cNvPr id="6" name="CuadroTexto 5">
            <a:extLst>
              <a:ext uri="{FF2B5EF4-FFF2-40B4-BE49-F238E27FC236}">
                <a16:creationId xmlns:a16="http://schemas.microsoft.com/office/drawing/2014/main" id="{2854DB2E-3D99-8B4D-8190-DA29958E6A46}"/>
              </a:ext>
            </a:extLst>
          </p:cNvPr>
          <p:cNvSpPr txBox="1"/>
          <p:nvPr/>
        </p:nvSpPr>
        <p:spPr>
          <a:xfrm>
            <a:off x="2843808" y="8953993"/>
            <a:ext cx="4203030" cy="230832"/>
          </a:xfrm>
          <a:prstGeom prst="rect">
            <a:avLst/>
          </a:prstGeom>
          <a:noFill/>
        </p:spPr>
        <p:txBody>
          <a:bodyPr wrap="square" rtlCol="0">
            <a:spAutoFit/>
          </a:bodyPr>
          <a:lstStyle/>
          <a:p>
            <a:r>
              <a:rPr lang="es-CO" sz="900">
                <a:hlinkClick r:id="rId3" tooltip="https://fa.wikipedia.org/wiki/%D8%B1%D8%A7%D9%85%D8%A8%D8%B1%D8%A7%D9%86%D8%AA_(%D9%81%DB%8C%D9%84%D9%85_%DB%B1%DB%B9%DB%B3%DB%B6)"/>
              </a:rPr>
              <a:t>Esta foto</a:t>
            </a:r>
            <a:r>
              <a:rPr lang="es-CO" sz="900"/>
              <a:t> de Autor desconocido está bajo licencia </a:t>
            </a:r>
            <a:r>
              <a:rPr lang="es-CO" sz="900">
                <a:hlinkClick r:id="rId3" tooltip="https://creativecommons.org/licenses/by-sa/3.0/"/>
              </a:rPr>
              <a:t>CC BY-SA</a:t>
            </a:r>
            <a:endParaRPr lang="es-CO" sz="900"/>
          </a:p>
        </p:txBody>
      </p:sp>
      <p:pic>
        <p:nvPicPr>
          <p:cNvPr id="8" name="Imagen 7">
            <a:extLst>
              <a:ext uri="{FF2B5EF4-FFF2-40B4-BE49-F238E27FC236}">
                <a16:creationId xmlns:a16="http://schemas.microsoft.com/office/drawing/2014/main" id="{96BC6710-3532-E64E-BBC0-0C97A832DE0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71757" y="2708418"/>
            <a:ext cx="2902680" cy="4149582"/>
          </a:xfrm>
          <a:prstGeom prst="rect">
            <a:avLst/>
          </a:prstGeom>
        </p:spPr>
      </p:pic>
      <p:sp>
        <p:nvSpPr>
          <p:cNvPr id="9" name="CuadroTexto 8">
            <a:extLst>
              <a:ext uri="{FF2B5EF4-FFF2-40B4-BE49-F238E27FC236}">
                <a16:creationId xmlns:a16="http://schemas.microsoft.com/office/drawing/2014/main" id="{9D5BF589-D5FF-E64D-86D2-AFBA115D09A1}"/>
              </a:ext>
            </a:extLst>
          </p:cNvPr>
          <p:cNvSpPr txBox="1"/>
          <p:nvPr/>
        </p:nvSpPr>
        <p:spPr>
          <a:xfrm>
            <a:off x="5471757" y="6954304"/>
            <a:ext cx="2902680" cy="369332"/>
          </a:xfrm>
          <a:prstGeom prst="rect">
            <a:avLst/>
          </a:prstGeom>
          <a:noFill/>
        </p:spPr>
        <p:txBody>
          <a:bodyPr wrap="square" rtlCol="0">
            <a:spAutoFit/>
          </a:bodyPr>
          <a:lstStyle/>
          <a:p>
            <a:r>
              <a:rPr lang="es-CO" sz="900">
                <a:hlinkClick r:id="rId3" tooltip="https://pastoralsj.org/recursos/leer/367-el-regreso-del-hijo-prodigo"/>
              </a:rPr>
              <a:t>Esta foto</a:t>
            </a:r>
            <a:r>
              <a:rPr lang="es-CO" sz="900"/>
              <a:t> de Autor desconocido está bajo licencia </a:t>
            </a:r>
            <a:r>
              <a:rPr lang="es-CO" sz="900">
                <a:hlinkClick r:id="rId3" tooltip="https://creativecommons.org/licenses/by-nc-sa/3.0/"/>
              </a:rPr>
              <a:t>CC BY-SA-NC</a:t>
            </a:r>
            <a:endParaRPr lang="es-CO" sz="900"/>
          </a:p>
        </p:txBody>
      </p:sp>
    </p:spTree>
    <p:extLst>
      <p:ext uri="{BB962C8B-B14F-4D97-AF65-F5344CB8AC3E}">
        <p14:creationId xmlns:p14="http://schemas.microsoft.com/office/powerpoint/2010/main" val="8486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175D8-C0AA-F444-9347-B91C93AD7615}"/>
              </a:ext>
            </a:extLst>
          </p:cNvPr>
          <p:cNvSpPr>
            <a:spLocks noGrp="1"/>
          </p:cNvSpPr>
          <p:nvPr>
            <p:ph type="title"/>
          </p:nvPr>
        </p:nvSpPr>
        <p:spPr>
          <a:xfrm>
            <a:off x="285364" y="1659"/>
            <a:ext cx="8686800" cy="838200"/>
          </a:xfrm>
        </p:spPr>
        <p:txBody>
          <a:bodyPr/>
          <a:lstStyle/>
          <a:p>
            <a:r>
              <a:rPr lang="es-CO" dirty="0"/>
              <a:t>En sus inicios…</a:t>
            </a:r>
          </a:p>
        </p:txBody>
      </p:sp>
      <p:sp>
        <p:nvSpPr>
          <p:cNvPr id="3" name="Marcador de contenido 2">
            <a:extLst>
              <a:ext uri="{FF2B5EF4-FFF2-40B4-BE49-F238E27FC236}">
                <a16:creationId xmlns:a16="http://schemas.microsoft.com/office/drawing/2014/main" id="{14B071B4-F833-7042-B16F-19C7D76006F1}"/>
              </a:ext>
            </a:extLst>
          </p:cNvPr>
          <p:cNvSpPr>
            <a:spLocks noGrp="1"/>
          </p:cNvSpPr>
          <p:nvPr>
            <p:ph idx="1"/>
          </p:nvPr>
        </p:nvSpPr>
        <p:spPr>
          <a:xfrm>
            <a:off x="285364" y="980728"/>
            <a:ext cx="8686800" cy="4525962"/>
          </a:xfrm>
        </p:spPr>
        <p:txBody>
          <a:bodyPr>
            <a:normAutofit fontScale="85000" lnSpcReduction="10000"/>
          </a:bodyPr>
          <a:lstStyle/>
          <a:p>
            <a:r>
              <a:rPr lang="es-CO" dirty="0"/>
              <a:t>La espiritualidad cristiana no tiene que destruir la humanidad de la persona sino perfeccionarla. </a:t>
            </a:r>
          </a:p>
          <a:p>
            <a:r>
              <a:rPr lang="es-CO" dirty="0"/>
              <a:t>Criterios entre la espiritualidad y la Iglesia</a:t>
            </a:r>
          </a:p>
          <a:p>
            <a:pPr algn="just"/>
            <a:r>
              <a:rPr lang="es-CO" dirty="0" err="1"/>
              <a:t>Rom</a:t>
            </a:r>
            <a:r>
              <a:rPr lang="es-CO" dirty="0"/>
              <a:t> 7, 14-20: </a:t>
            </a:r>
            <a:r>
              <a:rPr lang="es-CO" sz="2900" b="1" baseline="30000" dirty="0"/>
              <a:t>14 </a:t>
            </a:r>
            <a:r>
              <a:rPr lang="es-CO" sz="2900" dirty="0"/>
              <a:t>Sabemos, en efecto, que </a:t>
            </a:r>
            <a:r>
              <a:rPr lang="es-CO" sz="2900" u="sng" dirty="0"/>
              <a:t>la ley es espiritual</a:t>
            </a:r>
            <a:r>
              <a:rPr lang="es-CO" sz="2900" dirty="0"/>
              <a:t>. Pero yo soy meramente humano, y estoy vendido como esclavo al pecado. </a:t>
            </a:r>
            <a:r>
              <a:rPr lang="es-CO" sz="2900" b="1" baseline="30000" dirty="0"/>
              <a:t>15 </a:t>
            </a:r>
            <a:r>
              <a:rPr lang="es-CO" sz="2900" dirty="0"/>
              <a:t>No entiendo lo que me pasa, pues no hago lo que quiero, sino lo que aborrezco. </a:t>
            </a:r>
            <a:r>
              <a:rPr lang="es-CO" sz="2900" b="1" baseline="30000" dirty="0"/>
              <a:t>16 </a:t>
            </a:r>
            <a:r>
              <a:rPr lang="es-CO" sz="2900" dirty="0"/>
              <a:t>Ahora bien, si hago lo que no quiero, estoy de acuerdo en que la ley es buena; </a:t>
            </a:r>
            <a:r>
              <a:rPr lang="es-CO" sz="2900" b="1" baseline="30000" dirty="0"/>
              <a:t>17 </a:t>
            </a:r>
            <a:r>
              <a:rPr lang="es-CO" sz="2900" dirty="0"/>
              <a:t>pero, en ese caso, ya no soy yo quien lo lleva a cabo, sino el pecado que habita en mí. </a:t>
            </a:r>
            <a:r>
              <a:rPr lang="es-CO" sz="2900" b="1" u="sng" baseline="30000" dirty="0"/>
              <a:t>18 </a:t>
            </a:r>
            <a:r>
              <a:rPr lang="es-CO" sz="2900" u="sng" dirty="0"/>
              <a:t>Yo sé que en mí, es decir, en mi naturaleza pecaminosa, </a:t>
            </a:r>
            <a:r>
              <a:rPr lang="es-CO" sz="2900" dirty="0"/>
              <a:t>nada bueno habita. Aunque deseo hacer lo bueno, no soy capaz de hacerlo. </a:t>
            </a:r>
            <a:r>
              <a:rPr lang="es-CO" sz="2900" b="1" baseline="30000" dirty="0"/>
              <a:t>19 </a:t>
            </a:r>
            <a:r>
              <a:rPr lang="es-CO" sz="2900" dirty="0"/>
              <a:t>De hecho, no hago el bien que quiero, sino el mal que no quiero. 20 </a:t>
            </a:r>
            <a:r>
              <a:rPr lang="es-CO" sz="2900" u="sng" dirty="0">
                <a:solidFill>
                  <a:srgbClr val="FF0000"/>
                </a:solidFill>
              </a:rPr>
              <a:t>Y si </a:t>
            </a:r>
            <a:r>
              <a:rPr lang="es-CO" sz="2900" b="1" u="sng" dirty="0">
                <a:solidFill>
                  <a:srgbClr val="FF0000"/>
                </a:solidFill>
              </a:rPr>
              <a:t>hago</a:t>
            </a:r>
            <a:r>
              <a:rPr lang="es-CO" sz="2900" u="sng" dirty="0">
                <a:solidFill>
                  <a:srgbClr val="FF0000"/>
                </a:solidFill>
              </a:rPr>
              <a:t> lo que no </a:t>
            </a:r>
            <a:r>
              <a:rPr lang="es-CO" sz="2900" b="1" u="sng" dirty="0">
                <a:solidFill>
                  <a:srgbClr val="FF0000"/>
                </a:solidFill>
              </a:rPr>
              <a:t>quiero</a:t>
            </a:r>
            <a:r>
              <a:rPr lang="es-CO" sz="2900" u="sng" dirty="0">
                <a:solidFill>
                  <a:srgbClr val="FF0000"/>
                </a:solidFill>
              </a:rPr>
              <a:t>, ya no lo </a:t>
            </a:r>
            <a:r>
              <a:rPr lang="es-CO" sz="2900" b="1" u="sng" dirty="0">
                <a:solidFill>
                  <a:srgbClr val="FF0000"/>
                </a:solidFill>
              </a:rPr>
              <a:t>hago</a:t>
            </a:r>
            <a:r>
              <a:rPr lang="es-CO" sz="2900" u="sng" dirty="0">
                <a:solidFill>
                  <a:srgbClr val="FF0000"/>
                </a:solidFill>
              </a:rPr>
              <a:t> yo, </a:t>
            </a:r>
            <a:r>
              <a:rPr lang="es-CO" sz="2900" b="1" u="sng" dirty="0">
                <a:solidFill>
                  <a:srgbClr val="FF0000"/>
                </a:solidFill>
              </a:rPr>
              <a:t>sino</a:t>
            </a:r>
            <a:r>
              <a:rPr lang="es-CO" sz="2900" u="sng" dirty="0">
                <a:solidFill>
                  <a:srgbClr val="FF0000"/>
                </a:solidFill>
              </a:rPr>
              <a:t> el </a:t>
            </a:r>
            <a:r>
              <a:rPr lang="es-CO" sz="2900" b="1" u="sng" dirty="0">
                <a:solidFill>
                  <a:srgbClr val="FF0000"/>
                </a:solidFill>
              </a:rPr>
              <a:t>pecado que mora en mí</a:t>
            </a:r>
            <a:r>
              <a:rPr lang="es-CO" sz="2900" u="sng" dirty="0">
                <a:solidFill>
                  <a:srgbClr val="FF0000"/>
                </a:solidFill>
              </a:rPr>
              <a:t>.</a:t>
            </a:r>
          </a:p>
        </p:txBody>
      </p:sp>
    </p:spTree>
    <p:extLst>
      <p:ext uri="{BB962C8B-B14F-4D97-AF65-F5344CB8AC3E}">
        <p14:creationId xmlns:p14="http://schemas.microsoft.com/office/powerpoint/2010/main" val="1668761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D5A34F-DFB8-884D-8A57-E611A159A378}"/>
              </a:ext>
            </a:extLst>
          </p:cNvPr>
          <p:cNvSpPr>
            <a:spLocks noGrp="1"/>
          </p:cNvSpPr>
          <p:nvPr>
            <p:ph type="title"/>
          </p:nvPr>
        </p:nvSpPr>
        <p:spPr/>
        <p:txBody>
          <a:bodyPr/>
          <a:lstStyle/>
          <a:p>
            <a:r>
              <a:rPr lang="es-CO" dirty="0"/>
              <a:t>Una mirada…</a:t>
            </a:r>
          </a:p>
        </p:txBody>
      </p:sp>
      <p:sp>
        <p:nvSpPr>
          <p:cNvPr id="5" name="Marcador de contenido 4">
            <a:extLst>
              <a:ext uri="{FF2B5EF4-FFF2-40B4-BE49-F238E27FC236}">
                <a16:creationId xmlns:a16="http://schemas.microsoft.com/office/drawing/2014/main" id="{5F9048A9-524A-2445-869F-5C67707DFD98}"/>
              </a:ext>
            </a:extLst>
          </p:cNvPr>
          <p:cNvSpPr>
            <a:spLocks noGrp="1"/>
          </p:cNvSpPr>
          <p:nvPr>
            <p:ph idx="1"/>
          </p:nvPr>
        </p:nvSpPr>
        <p:spPr/>
        <p:txBody>
          <a:bodyPr/>
          <a:lstStyle/>
          <a:p>
            <a:pPr algn="just"/>
            <a:r>
              <a:rPr lang="es-CO" sz="2200" dirty="0"/>
              <a:t>Una obra de referencia para entender la mirada contemplativa, el perdón y la reconciliación. Pese a haber transcurrido más de dos décadas desde su aparición, sigue siendo una lectura recomendable a la hora de asomarse a la misericordia</a:t>
            </a:r>
          </a:p>
          <a:p>
            <a:pPr algn="just"/>
            <a:r>
              <a:rPr lang="es-CO" sz="2200" b="1" dirty="0"/>
              <a:t>¿Por qué leer "El regreso del hijo pródigo"?</a:t>
            </a:r>
          </a:p>
          <a:p>
            <a:pPr algn="just"/>
            <a:r>
              <a:rPr lang="es-CO" sz="2200" dirty="0"/>
              <a:t>¿Quién no ha escuchado o rezado alguna vez esta escena del evangelio de Lucas?</a:t>
            </a:r>
          </a:p>
          <a:p>
            <a:pPr algn="just"/>
            <a:r>
              <a:rPr lang="es-CO" sz="2200" dirty="0"/>
              <a:t> ¿Quién en su vida no ha exigido lo que le corresponde, se ha ido y luego ha tenido que regresar con la cabeza baja; o quién no ha sido cabezota y se niega a entrar en razones como el hijo mayor… o quién, por qué no, no ha sido alguna vez ese padre que acoge, perdona y entiende a quien se acerca a su lado?</a:t>
            </a:r>
          </a:p>
          <a:p>
            <a:endParaRPr lang="es-CO" dirty="0"/>
          </a:p>
        </p:txBody>
      </p:sp>
    </p:spTree>
    <p:extLst>
      <p:ext uri="{BB962C8B-B14F-4D97-AF65-F5344CB8AC3E}">
        <p14:creationId xmlns:p14="http://schemas.microsoft.com/office/powerpoint/2010/main" val="138550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98A2F8-768B-F042-BB07-D8EC9CDEBA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957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5DA1468-D7DB-CA4E-80CB-057B064D8D2E}"/>
              </a:ext>
            </a:extLst>
          </p:cNvPr>
          <p:cNvSpPr/>
          <p:nvPr/>
        </p:nvSpPr>
        <p:spPr>
          <a:xfrm>
            <a:off x="107504" y="116633"/>
            <a:ext cx="8856984" cy="6786473"/>
          </a:xfrm>
          <a:prstGeom prst="rect">
            <a:avLst/>
          </a:prstGeom>
        </p:spPr>
        <p:txBody>
          <a:bodyPr wrap="square">
            <a:spAutoFit/>
          </a:bodyPr>
          <a:lstStyle/>
          <a:p>
            <a:pPr algn="just"/>
            <a:r>
              <a:rPr lang="es-CO" sz="3000" dirty="0"/>
              <a:t>Cuando aún estaba lejos, su padre lo vio y, profundamente conmovido, salió a su encuentro, le abrazó y lo cubrió de besos…</a:t>
            </a:r>
          </a:p>
          <a:p>
            <a:pPr algn="just"/>
            <a:r>
              <a:rPr lang="es-CO" sz="3000" dirty="0"/>
              <a:t> “Me acerqué a El regreso del Hijo Pródigo de Rembrandt como si se tratara de mi propia obra: un cuadro que contenía no sólo lo esencial de la historia que Dios </a:t>
            </a:r>
            <a:r>
              <a:rPr lang="es-CO" sz="3000" dirty="0" err="1"/>
              <a:t>queria</a:t>
            </a:r>
            <a:r>
              <a:rPr lang="es-CO" sz="3000" dirty="0"/>
              <a:t> que yo contara a los demás, sino también lo que yo mismo quería contar a los hombres y mujeres de Dios En él está todo el evangelio. En él está toda mi vida y la de mis amigos. Este cuadro se ha convertido en una misteriosa ventana a través de la cual puedo poner un pie en el Reino de Dios.” [H. </a:t>
            </a:r>
            <a:r>
              <a:rPr lang="es-CO" sz="3000" dirty="0" err="1"/>
              <a:t>Nouwen</a:t>
            </a:r>
            <a:r>
              <a:rPr lang="es-CO" sz="3000" dirty="0"/>
              <a:t>].</a:t>
            </a:r>
          </a:p>
          <a:p>
            <a:r>
              <a:rPr lang="es-CO" sz="1500" dirty="0"/>
              <a:t>Libro de fácil lectura, lo puedes bajar en PDF: http://</a:t>
            </a:r>
            <a:r>
              <a:rPr lang="es-CO" sz="1500" dirty="0" err="1"/>
              <a:t>www.ignaciodarnaude.com</a:t>
            </a:r>
            <a:r>
              <a:rPr lang="es-CO" sz="1500" dirty="0"/>
              <a:t>/</a:t>
            </a:r>
            <a:r>
              <a:rPr lang="es-CO" sz="1500" dirty="0" err="1"/>
              <a:t>textos_diversos</a:t>
            </a:r>
            <a:r>
              <a:rPr lang="es-CO" sz="1500" dirty="0"/>
              <a:t>/Nouwen,El%20regreso%20del%20hijo%20prodigo.pdf</a:t>
            </a:r>
          </a:p>
        </p:txBody>
      </p:sp>
    </p:spTree>
    <p:extLst>
      <p:ext uri="{BB962C8B-B14F-4D97-AF65-F5344CB8AC3E}">
        <p14:creationId xmlns:p14="http://schemas.microsoft.com/office/powerpoint/2010/main" val="103439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G:\Mis imágenes\imagenes\Cristianas\Return~1.jpg">
            <a:extLst>
              <a:ext uri="{FF2B5EF4-FFF2-40B4-BE49-F238E27FC236}">
                <a16:creationId xmlns:a16="http://schemas.microsoft.com/office/drawing/2014/main" id="{395E52B0-17E7-4745-BAD5-53894994C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G:\Mis imágenes\imagenes\Cristianas\Return~1.jpg">
            <a:extLst>
              <a:ext uri="{FF2B5EF4-FFF2-40B4-BE49-F238E27FC236}">
                <a16:creationId xmlns:a16="http://schemas.microsoft.com/office/drawing/2014/main" id="{2323E1F7-17BD-D547-9B18-88A6C6B75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a:extLst>
              <a:ext uri="{FF2B5EF4-FFF2-40B4-BE49-F238E27FC236}">
                <a16:creationId xmlns:a16="http://schemas.microsoft.com/office/drawing/2014/main" id="{8A7E633B-066E-AF4E-9BD6-84F5BE81D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ijo1">
            <a:extLst>
              <a:ext uri="{FF2B5EF4-FFF2-40B4-BE49-F238E27FC236}">
                <a16:creationId xmlns:a16="http://schemas.microsoft.com/office/drawing/2014/main" id="{8831CD90-DE16-5A44-A2F0-E3128440A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0"/>
            <a:ext cx="5287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300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Imagen4">
            <a:extLst>
              <a:ext uri="{FF2B5EF4-FFF2-40B4-BE49-F238E27FC236}">
                <a16:creationId xmlns:a16="http://schemas.microsoft.com/office/drawing/2014/main" id="{A7CDF1D0-2E56-584F-A0CC-518386525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337" b="1306"/>
          <a:stretch>
            <a:fillRect/>
          </a:stretch>
        </p:blipFill>
        <p:spPr bwMode="auto">
          <a:xfrm>
            <a:off x="0" y="-49213"/>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300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30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a:extLst>
              <a:ext uri="{FF2B5EF4-FFF2-40B4-BE49-F238E27FC236}">
                <a16:creationId xmlns:a16="http://schemas.microsoft.com/office/drawing/2014/main" id="{7D8D7426-99F5-3542-AF80-E47D8E682CE8}"/>
              </a:ext>
            </a:extLst>
          </p:cNvPr>
          <p:cNvSpPr>
            <a:spLocks noChangeArrowheads="1"/>
          </p:cNvSpPr>
          <p:nvPr/>
        </p:nvSpPr>
        <p:spPr bwMode="auto">
          <a:xfrm>
            <a:off x="3810000" y="1371600"/>
            <a:ext cx="762000" cy="1042988"/>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s-CO" altLang="es-CO">
              <a:solidFill>
                <a:schemeClr val="tx1"/>
              </a:solidFill>
              <a:latin typeface="Constantia" panose="02030602050306030303" pitchFamily="18" charset="0"/>
            </a:endParaRPr>
          </a:p>
        </p:txBody>
      </p:sp>
      <p:pic>
        <p:nvPicPr>
          <p:cNvPr id="27657" name="Picture 9" descr="Imagen7">
            <a:extLst>
              <a:ext uri="{FF2B5EF4-FFF2-40B4-BE49-F238E27FC236}">
                <a16:creationId xmlns:a16="http://schemas.microsoft.com/office/drawing/2014/main" id="{57818A68-AA1E-2249-9CC4-9C00B0864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7" r="4991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3000"/>
                                  </p:stCondLst>
                                  <p:childTnLst>
                                    <p:animEffect transition="out" filter="fade">
                                      <p:cBhvr>
                                        <p:cTn id="6" dur="3000"/>
                                        <p:tgtEl>
                                          <p:spTgt spid="27656"/>
                                        </p:tgtEl>
                                      </p:cBhvr>
                                    </p:animEffect>
                                    <p:set>
                                      <p:cBhvr>
                                        <p:cTn id="7" dur="1" fill="hold">
                                          <p:stCondLst>
                                            <p:cond delay="2999"/>
                                          </p:stCondLst>
                                        </p:cTn>
                                        <p:tgtEl>
                                          <p:spTgt spid="27656"/>
                                        </p:tgtEl>
                                        <p:attrNameLst>
                                          <p:attrName>style.visibility</p:attrName>
                                        </p:attrNameLst>
                                      </p:cBhvr>
                                      <p:to>
                                        <p:strVal val="hidden"/>
                                      </p:to>
                                    </p:set>
                                  </p:childTnLst>
                                </p:cTn>
                              </p:par>
                              <p:par>
                                <p:cTn id="8" presetID="10" presetClass="entr" presetSubtype="0" fill="hold" nodeType="withEffect">
                                  <p:stCondLst>
                                    <p:cond delay="3000"/>
                                  </p:stCondLst>
                                  <p:childTnLst>
                                    <p:set>
                                      <p:cBhvr>
                                        <p:cTn id="9" dur="1" fill="hold">
                                          <p:stCondLst>
                                            <p:cond delay="0"/>
                                          </p:stCondLst>
                                        </p:cTn>
                                        <p:tgtEl>
                                          <p:spTgt spid="27657"/>
                                        </p:tgtEl>
                                        <p:attrNameLst>
                                          <p:attrName>style.visibility</p:attrName>
                                        </p:attrNameLst>
                                      </p:cBhvr>
                                      <p:to>
                                        <p:strVal val="visible"/>
                                      </p:to>
                                    </p:set>
                                    <p:animEffect transition="in" filter="fade">
                                      <p:cBhvr>
                                        <p:cTn id="10" dur="3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95" name="Group 27">
            <a:extLst>
              <a:ext uri="{FF2B5EF4-FFF2-40B4-BE49-F238E27FC236}">
                <a16:creationId xmlns:a16="http://schemas.microsoft.com/office/drawing/2014/main" id="{138DD1D0-A0E1-A84F-BEC5-24D14093DF27}"/>
              </a:ext>
            </a:extLst>
          </p:cNvPr>
          <p:cNvGraphicFramePr>
            <a:graphicFrameLocks noGrp="1"/>
          </p:cNvGraphicFramePr>
          <p:nvPr/>
        </p:nvGraphicFramePr>
        <p:xfrm>
          <a:off x="3143250" y="142875"/>
          <a:ext cx="3409950" cy="1219200"/>
        </p:xfrm>
        <a:graphic>
          <a:graphicData uri="http://schemas.openxmlformats.org/drawingml/2006/table">
            <a:tbl>
              <a:tblPr/>
              <a:tblGrid>
                <a:gridCol w="3409950">
                  <a:extLst>
                    <a:ext uri="{9D8B030D-6E8A-4147-A177-3AD203B41FA5}">
                      <a16:colId xmlns:a16="http://schemas.microsoft.com/office/drawing/2014/main" val="20000"/>
                    </a:ext>
                  </a:extLst>
                </a:gridCol>
              </a:tblGrid>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FF0000"/>
                          </a:solidFill>
                          <a:effectLst>
                            <a:outerShdw blurRad="38100" dist="38100" dir="2700000" algn="tl">
                              <a:srgbClr val="000000">
                                <a:alpha val="43137"/>
                              </a:srgbClr>
                            </a:outerShdw>
                          </a:effectLst>
                          <a:latin typeface="Arial" charset="0"/>
                          <a:cs typeface="Arial" charset="0"/>
                        </a:rPr>
                        <a:t>Bajo la forma de un viejo patriarca judío, emerge también un Dios maternal que recibe a su hijo en casa.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2787" name="Picture 19" descr="Imagen1">
            <a:extLst>
              <a:ext uri="{FF2B5EF4-FFF2-40B4-BE49-F238E27FC236}">
                <a16:creationId xmlns:a16="http://schemas.microsoft.com/office/drawing/2014/main" id="{F7110816-2221-434D-AA77-16155C8A1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98" t="26292" r="42659" b="39438"/>
          <a:stretch>
            <a:fillRect/>
          </a:stretch>
        </p:blipFill>
        <p:spPr bwMode="auto">
          <a:xfrm>
            <a:off x="-4763" y="1588"/>
            <a:ext cx="9148763"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Line 22">
            <a:extLst>
              <a:ext uri="{FF2B5EF4-FFF2-40B4-BE49-F238E27FC236}">
                <a16:creationId xmlns:a16="http://schemas.microsoft.com/office/drawing/2014/main" id="{1F957B0B-128B-C04C-B8CE-1CD6E75345CB}"/>
              </a:ext>
            </a:extLst>
          </p:cNvPr>
          <p:cNvSpPr>
            <a:spLocks noChangeShapeType="1"/>
          </p:cNvSpPr>
          <p:nvPr/>
        </p:nvSpPr>
        <p:spPr bwMode="auto">
          <a:xfrm>
            <a:off x="5334000" y="2286000"/>
            <a:ext cx="3429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s-CO"/>
          </a:p>
        </p:txBody>
      </p:sp>
      <p:sp>
        <p:nvSpPr>
          <p:cNvPr id="57350" name="Line 23">
            <a:extLst>
              <a:ext uri="{FF2B5EF4-FFF2-40B4-BE49-F238E27FC236}">
                <a16:creationId xmlns:a16="http://schemas.microsoft.com/office/drawing/2014/main" id="{55A24E58-2366-F447-A6AA-9998748B7D4F}"/>
              </a:ext>
            </a:extLst>
          </p:cNvPr>
          <p:cNvSpPr>
            <a:spLocks noChangeShapeType="1"/>
          </p:cNvSpPr>
          <p:nvPr/>
        </p:nvSpPr>
        <p:spPr bwMode="auto">
          <a:xfrm>
            <a:off x="5334000" y="5334000"/>
            <a:ext cx="3429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s-CO"/>
          </a:p>
        </p:txBody>
      </p:sp>
      <p:sp>
        <p:nvSpPr>
          <p:cNvPr id="57351" name="Line 24">
            <a:extLst>
              <a:ext uri="{FF2B5EF4-FFF2-40B4-BE49-F238E27FC236}">
                <a16:creationId xmlns:a16="http://schemas.microsoft.com/office/drawing/2014/main" id="{6757AE44-8E1F-4C4C-AEAE-0EF3658E0E03}"/>
              </a:ext>
            </a:extLst>
          </p:cNvPr>
          <p:cNvSpPr>
            <a:spLocks noChangeShapeType="1"/>
          </p:cNvSpPr>
          <p:nvPr/>
        </p:nvSpPr>
        <p:spPr bwMode="auto">
          <a:xfrm>
            <a:off x="5334000" y="2286000"/>
            <a:ext cx="0" cy="304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s-CO"/>
          </a:p>
        </p:txBody>
      </p:sp>
      <p:sp>
        <p:nvSpPr>
          <p:cNvPr id="57352" name="Line 25">
            <a:extLst>
              <a:ext uri="{FF2B5EF4-FFF2-40B4-BE49-F238E27FC236}">
                <a16:creationId xmlns:a16="http://schemas.microsoft.com/office/drawing/2014/main" id="{B577C780-F8F5-7445-84D8-D9F9D7CCCD42}"/>
              </a:ext>
            </a:extLst>
          </p:cNvPr>
          <p:cNvSpPr>
            <a:spLocks noChangeShapeType="1"/>
          </p:cNvSpPr>
          <p:nvPr/>
        </p:nvSpPr>
        <p:spPr bwMode="auto">
          <a:xfrm>
            <a:off x="8763000" y="2286000"/>
            <a:ext cx="0" cy="304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s-CO"/>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95"/>
                                        </p:tgtEl>
                                        <p:attrNameLst>
                                          <p:attrName>style.visibility</p:attrName>
                                        </p:attrNameLst>
                                      </p:cBhvr>
                                      <p:to>
                                        <p:strVal val="visible"/>
                                      </p:to>
                                    </p:set>
                                    <p:animEffect transition="in" filter="fade">
                                      <p:cBhvr>
                                        <p:cTn id="7" dur="3000"/>
                                        <p:tgtEl>
                                          <p:spTgt spid="32795"/>
                                        </p:tgtEl>
                                      </p:cBhvr>
                                    </p:animEffect>
                                  </p:childTnLst>
                                </p:cTn>
                              </p:par>
                              <p:par>
                                <p:cTn id="8" presetID="53" presetClass="entr" presetSubtype="0" fill="hold" nodeType="withEffect">
                                  <p:stCondLst>
                                    <p:cond delay="0"/>
                                  </p:stCondLst>
                                  <p:childTnLst>
                                    <p:set>
                                      <p:cBhvr>
                                        <p:cTn id="9" dur="1" fill="hold">
                                          <p:stCondLst>
                                            <p:cond delay="0"/>
                                          </p:stCondLst>
                                        </p:cTn>
                                        <p:tgtEl>
                                          <p:spTgt spid="32787"/>
                                        </p:tgtEl>
                                        <p:attrNameLst>
                                          <p:attrName>style.visibility</p:attrName>
                                        </p:attrNameLst>
                                      </p:cBhvr>
                                      <p:to>
                                        <p:strVal val="visible"/>
                                      </p:to>
                                    </p:set>
                                    <p:anim calcmode="lin" valueType="num">
                                      <p:cBhvr>
                                        <p:cTn id="10" dur="3000" fill="hold"/>
                                        <p:tgtEl>
                                          <p:spTgt spid="32787"/>
                                        </p:tgtEl>
                                        <p:attrNameLst>
                                          <p:attrName>ppt_w</p:attrName>
                                        </p:attrNameLst>
                                      </p:cBhvr>
                                      <p:tavLst>
                                        <p:tav tm="0">
                                          <p:val>
                                            <p:fltVal val="0"/>
                                          </p:val>
                                        </p:tav>
                                        <p:tav tm="100000">
                                          <p:val>
                                            <p:strVal val="#ppt_w"/>
                                          </p:val>
                                        </p:tav>
                                      </p:tavLst>
                                    </p:anim>
                                    <p:anim calcmode="lin" valueType="num">
                                      <p:cBhvr>
                                        <p:cTn id="11" dur="3000" fill="hold"/>
                                        <p:tgtEl>
                                          <p:spTgt spid="32787"/>
                                        </p:tgtEl>
                                        <p:attrNameLst>
                                          <p:attrName>ppt_h</p:attrName>
                                        </p:attrNameLst>
                                      </p:cBhvr>
                                      <p:tavLst>
                                        <p:tav tm="0">
                                          <p:val>
                                            <p:fltVal val="0"/>
                                          </p:val>
                                        </p:tav>
                                        <p:tav tm="100000">
                                          <p:val>
                                            <p:strVal val="#ppt_h"/>
                                          </p:val>
                                        </p:tav>
                                      </p:tavLst>
                                    </p:anim>
                                    <p:animEffect transition="in" filter="fade">
                                      <p:cBhvr>
                                        <p:cTn id="12" dur="30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4" descr="CARA DEL PADRE">
            <a:extLst>
              <a:ext uri="{FF2B5EF4-FFF2-40B4-BE49-F238E27FC236}">
                <a16:creationId xmlns:a16="http://schemas.microsoft.com/office/drawing/2014/main" id="{A1D0E71E-915D-F642-8EF3-24B95C79237D}"/>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571625"/>
            <a:ext cx="3625850" cy="5286375"/>
          </a:xfrm>
          <a:noFill/>
        </p:spPr>
      </p:pic>
      <p:sp>
        <p:nvSpPr>
          <p:cNvPr id="58372" name="Rectangle 5">
            <a:extLst>
              <a:ext uri="{FF2B5EF4-FFF2-40B4-BE49-F238E27FC236}">
                <a16:creationId xmlns:a16="http://schemas.microsoft.com/office/drawing/2014/main" id="{5BDD1012-E709-164E-8F09-FD0F62E5BC81}"/>
              </a:ext>
            </a:extLst>
          </p:cNvPr>
          <p:cNvSpPr>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s-ES" altLang="es-CO" sz="2400" b="1">
                <a:solidFill>
                  <a:srgbClr val="FF0000"/>
                </a:solidFill>
                <a:latin typeface="Constantia" panose="02030602050306030303" pitchFamily="18" charset="0"/>
              </a:rPr>
              <a:t>Contemplemos sus rostros…</a:t>
            </a:r>
          </a:p>
          <a:p>
            <a:pPr eaLnBrk="1" hangingPunct="1">
              <a:spcBef>
                <a:spcPct val="0"/>
              </a:spcBef>
              <a:buClrTx/>
              <a:buFontTx/>
              <a:buNone/>
            </a:pPr>
            <a:r>
              <a:rPr lang="es-ES" altLang="es-CO" sz="2400" b="1">
                <a:solidFill>
                  <a:srgbClr val="FF0000"/>
                </a:solidFill>
                <a:latin typeface="Constantia" panose="02030602050306030303" pitchFamily="18" charset="0"/>
              </a:rPr>
              <a:t>Merece contemplarse con detenimiento el rostro del Padre, que se muestra íntegro, y los rostros de los dos hermanos, que sólo aparecen en una de la fases. </a:t>
            </a:r>
          </a:p>
        </p:txBody>
      </p:sp>
      <p:pic>
        <p:nvPicPr>
          <p:cNvPr id="58373" name="Picture 6" descr="hmayor">
            <a:extLst>
              <a:ext uri="{FF2B5EF4-FFF2-40B4-BE49-F238E27FC236}">
                <a16:creationId xmlns:a16="http://schemas.microsoft.com/office/drawing/2014/main" id="{B9DE7A3E-3F65-AA43-BD2B-46DDF408D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571625"/>
            <a:ext cx="307181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52">
            <a:extLst>
              <a:ext uri="{FF2B5EF4-FFF2-40B4-BE49-F238E27FC236}">
                <a16:creationId xmlns:a16="http://schemas.microsoft.com/office/drawing/2014/main" id="{19E0324D-D252-71D0-5602-53E909A66718}"/>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2743200"/>
            <a:ext cx="96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433EC1C-30FC-D447-A698-820856502691}"/>
              </a:ext>
            </a:extLst>
          </p:cNvPr>
          <p:cNvSpPr>
            <a:spLocks noGrp="1"/>
          </p:cNvSpPr>
          <p:nvPr>
            <p:ph/>
          </p:nvPr>
        </p:nvSpPr>
        <p:spPr/>
        <p:txBody>
          <a:bodyPr/>
          <a:lstStyle/>
          <a:p>
            <a:endParaRPr lang="es-CO"/>
          </a:p>
        </p:txBody>
      </p:sp>
      <p:pic>
        <p:nvPicPr>
          <p:cNvPr id="4" name="Imagen 3">
            <a:extLst>
              <a:ext uri="{FF2B5EF4-FFF2-40B4-BE49-F238E27FC236}">
                <a16:creationId xmlns:a16="http://schemas.microsoft.com/office/drawing/2014/main" id="{E74FAD18-EACF-9643-9FB6-5A1CBDC101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490195"/>
            <a:ext cx="9272135" cy="8348195"/>
          </a:xfrm>
          <a:prstGeom prst="rect">
            <a:avLst/>
          </a:prstGeom>
        </p:spPr>
      </p:pic>
    </p:spTree>
    <p:extLst>
      <p:ext uri="{BB962C8B-B14F-4D97-AF65-F5344CB8AC3E}">
        <p14:creationId xmlns:p14="http://schemas.microsoft.com/office/powerpoint/2010/main" val="2493577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F7680-EA62-7540-8DC5-1188307DAA40}"/>
              </a:ext>
            </a:extLst>
          </p:cNvPr>
          <p:cNvSpPr>
            <a:spLocks noGrp="1"/>
          </p:cNvSpPr>
          <p:nvPr>
            <p:ph type="title"/>
          </p:nvPr>
        </p:nvSpPr>
        <p:spPr/>
        <p:txBody>
          <a:bodyPr>
            <a:noAutofit/>
          </a:bodyPr>
          <a:lstStyle/>
          <a:p>
            <a:r>
              <a:rPr lang="es-CO" sz="8000" dirty="0"/>
              <a:t>LAS MUJERES, EL ARTE Y LA ESPIRTUALIDAD</a:t>
            </a:r>
          </a:p>
        </p:txBody>
      </p:sp>
      <p:sp>
        <p:nvSpPr>
          <p:cNvPr id="3" name="Marcador de texto 2">
            <a:extLst>
              <a:ext uri="{FF2B5EF4-FFF2-40B4-BE49-F238E27FC236}">
                <a16:creationId xmlns:a16="http://schemas.microsoft.com/office/drawing/2014/main" id="{A7512EFF-81D2-5543-BA52-685C34C587B7}"/>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410403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B68B8-AEF7-5147-81E5-BE8C5B84852A}"/>
              </a:ext>
            </a:extLst>
          </p:cNvPr>
          <p:cNvSpPr>
            <a:spLocks noGrp="1"/>
          </p:cNvSpPr>
          <p:nvPr>
            <p:ph type="title"/>
          </p:nvPr>
        </p:nvSpPr>
        <p:spPr/>
        <p:txBody>
          <a:bodyPr/>
          <a:lstStyle/>
          <a:p>
            <a:r>
              <a:rPr lang="es-CO" dirty="0"/>
              <a:t>¿Por qué no hago el bien que quiero?</a:t>
            </a:r>
          </a:p>
        </p:txBody>
      </p:sp>
      <p:sp>
        <p:nvSpPr>
          <p:cNvPr id="3" name="Marcador de contenido 2">
            <a:extLst>
              <a:ext uri="{FF2B5EF4-FFF2-40B4-BE49-F238E27FC236}">
                <a16:creationId xmlns:a16="http://schemas.microsoft.com/office/drawing/2014/main" id="{B7A128D7-B656-7346-A7F4-A26D9B7A72F5}"/>
              </a:ext>
            </a:extLst>
          </p:cNvPr>
          <p:cNvSpPr>
            <a:spLocks noGrp="1"/>
          </p:cNvSpPr>
          <p:nvPr>
            <p:ph idx="1"/>
          </p:nvPr>
        </p:nvSpPr>
        <p:spPr/>
        <p:txBody>
          <a:bodyPr/>
          <a:lstStyle/>
          <a:p>
            <a:r>
              <a:rPr lang="es-CO" dirty="0"/>
              <a:t>Porque tengo un aguijón o espina en mi corazón:</a:t>
            </a:r>
          </a:p>
          <a:p>
            <a:r>
              <a:rPr lang="es-CO" dirty="0"/>
              <a:t>El pecado “original”</a:t>
            </a:r>
          </a:p>
          <a:p>
            <a:r>
              <a:rPr lang="es-CO" dirty="0"/>
              <a:t>Mi falencia </a:t>
            </a:r>
          </a:p>
          <a:p>
            <a:r>
              <a:rPr lang="es-CO" dirty="0"/>
              <a:t>Mi talón de Aquiles </a:t>
            </a:r>
          </a:p>
          <a:p>
            <a:r>
              <a:rPr lang="es-CO" dirty="0"/>
              <a:t>Lo que me supera…</a:t>
            </a:r>
          </a:p>
          <a:p>
            <a:pPr algn="just"/>
            <a:r>
              <a:rPr lang="es-CO" sz="2200" dirty="0"/>
              <a:t>Porque así como el creyente está bajo la gracia, y su voluntad es que el camino de la santidad, se deleita con sinceridad en la ley de Dios, y en la santidad que exige, de acuerdo con su hombre interior; ese nuevo hombre en él, lo que creado según Dios en la santidad de la verdad.</a:t>
            </a:r>
          </a:p>
        </p:txBody>
      </p:sp>
    </p:spTree>
    <p:extLst>
      <p:ext uri="{BB962C8B-B14F-4D97-AF65-F5344CB8AC3E}">
        <p14:creationId xmlns:p14="http://schemas.microsoft.com/office/powerpoint/2010/main" val="1467018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pic>
        <p:nvPicPr>
          <p:cNvPr id="12290" name="Picture 2" descr="D:\Escritorio\Retiro Naciendo 2018\8eff297151d5e17a5a257550c9414ae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880356"/>
            <a:ext cx="4526812" cy="470490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Escritorio\Retiro Naciendo 2018\1056-Piet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67669"/>
            <a:ext cx="4526812" cy="472883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938239" y="5843983"/>
            <a:ext cx="3997954" cy="369332"/>
          </a:xfrm>
          <a:prstGeom prst="rect">
            <a:avLst/>
          </a:prstGeom>
          <a:noFill/>
          <a:ln>
            <a:solidFill>
              <a:srgbClr val="FF0000"/>
            </a:solidFill>
          </a:ln>
        </p:spPr>
        <p:txBody>
          <a:bodyPr wrap="none" rtlCol="0">
            <a:spAutoFit/>
          </a:bodyPr>
          <a:lstStyle/>
          <a:p>
            <a:r>
              <a:rPr lang="es-CO" dirty="0"/>
              <a:t>LO HA ENTREGADO TODO POR MI</a:t>
            </a:r>
          </a:p>
        </p:txBody>
      </p:sp>
      <p:sp>
        <p:nvSpPr>
          <p:cNvPr id="6" name="5 CuadroTexto"/>
          <p:cNvSpPr txBox="1"/>
          <p:nvPr/>
        </p:nvSpPr>
        <p:spPr>
          <a:xfrm>
            <a:off x="1259632" y="5822302"/>
            <a:ext cx="1569660" cy="369332"/>
          </a:xfrm>
          <a:prstGeom prst="rect">
            <a:avLst/>
          </a:prstGeom>
          <a:noFill/>
          <a:ln>
            <a:solidFill>
              <a:srgbClr val="FF0000"/>
            </a:solidFill>
          </a:ln>
        </p:spPr>
        <p:txBody>
          <a:bodyPr wrap="none" rtlCol="0">
            <a:spAutoFit/>
          </a:bodyPr>
          <a:lstStyle/>
          <a:p>
            <a:r>
              <a:rPr lang="es-CO" dirty="0"/>
              <a:t>Hebreos 9,14</a:t>
            </a:r>
          </a:p>
        </p:txBody>
      </p:sp>
    </p:spTree>
    <p:extLst>
      <p:ext uri="{BB962C8B-B14F-4D97-AF65-F5344CB8AC3E}">
        <p14:creationId xmlns:p14="http://schemas.microsoft.com/office/powerpoint/2010/main" val="168577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A570AFC-0C4D-414B-A481-DF6E1E67875E}"/>
              </a:ext>
            </a:extLst>
          </p:cNvPr>
          <p:cNvSpPr txBox="1"/>
          <p:nvPr/>
        </p:nvSpPr>
        <p:spPr>
          <a:xfrm>
            <a:off x="301752" y="457200"/>
            <a:ext cx="8686800" cy="841248"/>
          </a:xfrm>
          <a:prstGeom prst="rect">
            <a:avLst/>
          </a:prstGeom>
        </p:spPr>
        <p:txBody>
          <a:bodyPr vert="horz" rtlCol="0" anchor="ctr">
            <a:normAutofit/>
          </a:bodyPr>
          <a:lstStyle/>
          <a:p>
            <a:pPr eaLnBrk="0" hangingPunct="0">
              <a:spcAft>
                <a:spcPts val="600"/>
              </a:spcAft>
            </a:pPr>
            <a:r>
              <a:rPr lang="es-CO" sz="3600" cap="all">
                <a:solidFill>
                  <a:schemeClr val="tx2"/>
                </a:solidFill>
                <a:effectLst>
                  <a:reflection blurRad="12700" stA="48000" endA="300" endPos="55000" dir="5400000" sy="-90000" algn="bl" rotWithShape="0"/>
                </a:effectLst>
                <a:latin typeface="+mj-lt"/>
                <a:ea typeface="+mj-ea"/>
                <a:cs typeface="+mj-cs"/>
              </a:rPr>
              <a:t>Miguel Angel – la piedad </a:t>
            </a:r>
          </a:p>
        </p:txBody>
      </p:sp>
      <p:pic>
        <p:nvPicPr>
          <p:cNvPr id="6" name="Imagen 5">
            <a:extLst>
              <a:ext uri="{FF2B5EF4-FFF2-40B4-BE49-F238E27FC236}">
                <a16:creationId xmlns:a16="http://schemas.microsoft.com/office/drawing/2014/main" id="{F7A712BD-0C57-5C42-8EC1-A86EBB776B7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207" r="83"/>
          <a:stretch/>
        </p:blipFill>
        <p:spPr>
          <a:xfrm>
            <a:off x="304800" y="1600200"/>
            <a:ext cx="4191000" cy="4724400"/>
          </a:xfrm>
          <a:prstGeom prst="rect">
            <a:avLst/>
          </a:prstGeom>
          <a:noFill/>
        </p:spPr>
      </p:pic>
      <p:sp>
        <p:nvSpPr>
          <p:cNvPr id="12" name="Content Placeholder 3">
            <a:extLst>
              <a:ext uri="{FF2B5EF4-FFF2-40B4-BE49-F238E27FC236}">
                <a16:creationId xmlns:a16="http://schemas.microsoft.com/office/drawing/2014/main" id="{A2FE187A-C52D-4329-BA35-5BAA5492ABBD}"/>
              </a:ext>
            </a:extLst>
          </p:cNvPr>
          <p:cNvSpPr>
            <a:spLocks noGrp="1"/>
          </p:cNvSpPr>
          <p:nvPr>
            <p:ph sz="half" idx="2"/>
          </p:nvPr>
        </p:nvSpPr>
        <p:spPr>
          <a:xfrm>
            <a:off x="4648200" y="1600200"/>
            <a:ext cx="4343400" cy="4724400"/>
          </a:xfrm>
        </p:spPr>
        <p:txBody>
          <a:bodyPr/>
          <a:lstStyle/>
          <a:p>
            <a:pPr algn="just"/>
            <a:r>
              <a:rPr lang="es-CO" sz="2300" dirty="0"/>
              <a:t>Su composición es claramente clásica, inscrita en un triángulo equilátero que le da estabilidad, con suaves movimientos (paños, cuerpo o mano de Cristo) hacia la derecha que es contrapesado por el suave </a:t>
            </a:r>
            <a:r>
              <a:rPr lang="es-CO" sz="2300" dirty="0" err="1"/>
              <a:t>contraposto</a:t>
            </a:r>
            <a:r>
              <a:rPr lang="es-CO" sz="2300" dirty="0"/>
              <a:t> de la cabeza de la Virgen y un gran paño que cierra la escultura por la izquierda. Todo ello permite un equilibrio y tranquilidad.</a:t>
            </a:r>
            <a:endParaRPr lang="en-US" sz="2300" dirty="0"/>
          </a:p>
        </p:txBody>
      </p:sp>
    </p:spTree>
    <p:extLst>
      <p:ext uri="{BB962C8B-B14F-4D97-AF65-F5344CB8AC3E}">
        <p14:creationId xmlns:p14="http://schemas.microsoft.com/office/powerpoint/2010/main" val="135183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EF4CE1AA-5256-714A-B12B-9B3B78F683E4}"/>
              </a:ext>
            </a:extLst>
          </p:cNvPr>
          <p:cNvSpPr>
            <a:spLocks noGrp="1"/>
          </p:cNvSpPr>
          <p:nvPr>
            <p:ph/>
          </p:nvPr>
        </p:nvSpPr>
        <p:spPr/>
        <p:txBody>
          <a:bodyPr/>
          <a:lstStyle/>
          <a:p>
            <a:pPr algn="just"/>
            <a:r>
              <a:rPr lang="es-CO" sz="3000" dirty="0"/>
              <a:t>El grupo escultórico forma </a:t>
            </a:r>
            <a:r>
              <a:rPr lang="es-CO" sz="3000" b="1" dirty="0"/>
              <a:t>un triángulo equilátero sobre una base elíptica,</a:t>
            </a:r>
            <a:r>
              <a:rPr lang="es-CO" sz="3000" dirty="0"/>
              <a:t> que otorga equilibrio y estabilidad a la imagen. Es notable la </a:t>
            </a:r>
            <a:r>
              <a:rPr lang="es-CO" sz="3000" b="1" dirty="0"/>
              <a:t>influencia neoplatónica</a:t>
            </a:r>
            <a:r>
              <a:rPr lang="es-CO" sz="3000" dirty="0"/>
              <a:t> sobre el escultor, que da como resultado el idealismo renacentista que hace que </a:t>
            </a:r>
            <a:r>
              <a:rPr lang="es-CO" sz="3000" b="1" dirty="0"/>
              <a:t>la belleza predomine sobre el sufrimiento.</a:t>
            </a:r>
          </a:p>
          <a:p>
            <a:pPr algn="just"/>
            <a:r>
              <a:rPr lang="es-CO" sz="3000" dirty="0"/>
              <a:t>sí tenemos </a:t>
            </a:r>
            <a:r>
              <a:rPr lang="es-CO" sz="3000" b="1" dirty="0"/>
              <a:t>la Piedad más armoniosa de todas,</a:t>
            </a:r>
            <a:r>
              <a:rPr lang="es-CO" sz="3000" dirty="0"/>
              <a:t> que como última curiosidad, es la única obra firmada por </a:t>
            </a:r>
            <a:r>
              <a:rPr lang="es-CO" sz="3000" b="1" dirty="0"/>
              <a:t>Miguel Ángel.</a:t>
            </a:r>
            <a:r>
              <a:rPr lang="es-CO" sz="3000" dirty="0"/>
              <a:t> La firma la plasmo sobre la Virgen, en la misma noche en la que se enteró de que circulaba el rumor de que esta escultura no era de su autoría.</a:t>
            </a:r>
          </a:p>
        </p:txBody>
      </p:sp>
    </p:spTree>
    <p:extLst>
      <p:ext uri="{BB962C8B-B14F-4D97-AF65-F5344CB8AC3E}">
        <p14:creationId xmlns:p14="http://schemas.microsoft.com/office/powerpoint/2010/main" val="110818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a:extLst>
              <a:ext uri="{FF2B5EF4-FFF2-40B4-BE49-F238E27FC236}">
                <a16:creationId xmlns:a16="http://schemas.microsoft.com/office/drawing/2014/main" id="{DBED0E39-0121-604D-A315-DF6878AD920C}"/>
              </a:ext>
            </a:extLst>
          </p:cNvPr>
          <p:cNvPicPr>
            <a:picLocks noGrp="1" noChangeAspect="1"/>
          </p:cNvPicPr>
          <p:nvPr>
            <p:ph/>
          </p:nvPr>
        </p:nvPicPr>
        <p:blipFill>
          <a:blip r:embed="rId2"/>
          <a:stretch>
            <a:fillRect/>
          </a:stretch>
        </p:blipFill>
        <p:spPr>
          <a:xfrm>
            <a:off x="1637207" y="274638"/>
            <a:ext cx="5869585" cy="5851525"/>
          </a:xfrm>
          <a:prstGeom prst="rect">
            <a:avLst/>
          </a:prstGeom>
        </p:spPr>
      </p:pic>
    </p:spTree>
    <p:extLst>
      <p:ext uri="{BB962C8B-B14F-4D97-AF65-F5344CB8AC3E}">
        <p14:creationId xmlns:p14="http://schemas.microsoft.com/office/powerpoint/2010/main" val="491488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5860E-A75D-0740-9F98-0A2DE6555FD6}"/>
              </a:ext>
            </a:extLst>
          </p:cNvPr>
          <p:cNvSpPr>
            <a:spLocks noGrp="1"/>
          </p:cNvSpPr>
          <p:nvPr>
            <p:ph type="title"/>
          </p:nvPr>
        </p:nvSpPr>
        <p:spPr/>
        <p:txBody>
          <a:bodyPr/>
          <a:lstStyle/>
          <a:p>
            <a:endParaRPr lang="es-CO" dirty="0"/>
          </a:p>
        </p:txBody>
      </p:sp>
      <p:sp>
        <p:nvSpPr>
          <p:cNvPr id="3" name="Marcador de contenido 2">
            <a:extLst>
              <a:ext uri="{FF2B5EF4-FFF2-40B4-BE49-F238E27FC236}">
                <a16:creationId xmlns:a16="http://schemas.microsoft.com/office/drawing/2014/main" id="{A77D9D64-22D3-0442-BE3A-AC0E4E147383}"/>
              </a:ext>
            </a:extLst>
          </p:cNvPr>
          <p:cNvSpPr>
            <a:spLocks noGrp="1"/>
          </p:cNvSpPr>
          <p:nvPr>
            <p:ph idx="1"/>
          </p:nvPr>
        </p:nvSpPr>
        <p:spPr/>
        <p:txBody>
          <a:bodyPr/>
          <a:lstStyle/>
          <a:p>
            <a:pPr algn="ctr"/>
            <a:r>
              <a:rPr lang="es-CO" sz="6000" dirty="0">
                <a:solidFill>
                  <a:srgbClr val="FF0000"/>
                </a:solidFill>
              </a:rPr>
              <a:t>III. LA ESPIRITUALIDAD Y EL ICONO DE LA TRINIDAD </a:t>
            </a:r>
          </a:p>
        </p:txBody>
      </p:sp>
    </p:spTree>
    <p:extLst>
      <p:ext uri="{BB962C8B-B14F-4D97-AF65-F5344CB8AC3E}">
        <p14:creationId xmlns:p14="http://schemas.microsoft.com/office/powerpoint/2010/main" val="233723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3A695510-4BB2-4B47-8F15-6C86A6ABA28E}"/>
              </a:ext>
            </a:extLst>
          </p:cNvPr>
          <p:cNvSpPr>
            <a:spLocks noGrp="1"/>
          </p:cNvSpPr>
          <p:nvPr>
            <p:ph type="ctrTitle"/>
          </p:nvPr>
        </p:nvSpPr>
        <p:spPr>
          <a:xfrm>
            <a:off x="1943100" y="2514600"/>
            <a:ext cx="6599238" cy="2262188"/>
          </a:xfrm>
        </p:spPr>
        <p:txBody>
          <a:bodyPr/>
          <a:lstStyle/>
          <a:p>
            <a:pPr eaLnBrk="1" hangingPunct="1"/>
            <a:endParaRPr lang="es-MX" altLang="es-CO"/>
          </a:p>
        </p:txBody>
      </p:sp>
      <p:sp>
        <p:nvSpPr>
          <p:cNvPr id="3" name="Subtítulo 2">
            <a:extLst>
              <a:ext uri="{FF2B5EF4-FFF2-40B4-BE49-F238E27FC236}">
                <a16:creationId xmlns:a16="http://schemas.microsoft.com/office/drawing/2014/main" id="{D0D10FCF-DDC8-D74F-969D-FB524964B525}"/>
              </a:ext>
            </a:extLst>
          </p:cNvPr>
          <p:cNvSpPr>
            <a:spLocks noGrp="1"/>
          </p:cNvSpPr>
          <p:nvPr>
            <p:ph type="subTitle" idx="1"/>
          </p:nvPr>
        </p:nvSpPr>
        <p:spPr>
          <a:xfrm>
            <a:off x="1943100" y="4776788"/>
            <a:ext cx="6599238" cy="1127125"/>
          </a:xfrm>
        </p:spPr>
        <p:txBody>
          <a:bodyPr rtlCol="0">
            <a:normAutofit/>
          </a:bodyPr>
          <a:lstStyle/>
          <a:p>
            <a:pPr eaLnBrk="1" fontAlgn="auto" hangingPunct="1">
              <a:spcAft>
                <a:spcPts val="0"/>
              </a:spcAft>
              <a:buFont typeface="Wingdings 3" charset="2"/>
              <a:buNone/>
              <a:defRPr/>
            </a:pPr>
            <a:endParaRPr lang="es-MX"/>
          </a:p>
        </p:txBody>
      </p:sp>
      <p:pic>
        <p:nvPicPr>
          <p:cNvPr id="28676" name="Imagen 3">
            <a:extLst>
              <a:ext uri="{FF2B5EF4-FFF2-40B4-BE49-F238E27FC236}">
                <a16:creationId xmlns:a16="http://schemas.microsoft.com/office/drawing/2014/main" id="{C7402DF3-51D1-CD4D-B986-F8414B2817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3" y="33338"/>
            <a:ext cx="9088437"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n 4">
            <a:extLst>
              <a:ext uri="{FF2B5EF4-FFF2-40B4-BE49-F238E27FC236}">
                <a16:creationId xmlns:a16="http://schemas.microsoft.com/office/drawing/2014/main" id="{7166ED65-2169-2746-B420-5874ADE9E3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3" y="44450"/>
            <a:ext cx="8980487"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E512588F-7084-E94E-BDE1-10819FA7D0A0}"/>
              </a:ext>
            </a:extLst>
          </p:cNvPr>
          <p:cNvSpPr>
            <a:spLocks noGrp="1"/>
          </p:cNvSpPr>
          <p:nvPr>
            <p:ph type="title"/>
          </p:nvPr>
        </p:nvSpPr>
        <p:spPr>
          <a:xfrm>
            <a:off x="0" y="115888"/>
            <a:ext cx="9144000" cy="792162"/>
          </a:xfrm>
        </p:spPr>
        <p:txBody>
          <a:bodyPr/>
          <a:lstStyle/>
          <a:p>
            <a:pPr algn="ctr" eaLnBrk="1" hangingPunct="1"/>
            <a:r>
              <a:rPr lang="es-ES" altLang="es-CO"/>
              <a:t>¿A DÓNDE MIRAN?</a:t>
            </a:r>
          </a:p>
        </p:txBody>
      </p:sp>
      <p:sp>
        <p:nvSpPr>
          <p:cNvPr id="29699" name="2 Marcador de contenido">
            <a:extLst>
              <a:ext uri="{FF2B5EF4-FFF2-40B4-BE49-F238E27FC236}">
                <a16:creationId xmlns:a16="http://schemas.microsoft.com/office/drawing/2014/main" id="{81BA5972-1A97-7D4F-B238-8C103A6975E4}"/>
              </a:ext>
            </a:extLst>
          </p:cNvPr>
          <p:cNvSpPr>
            <a:spLocks noGrp="1"/>
          </p:cNvSpPr>
          <p:nvPr>
            <p:ph idx="1"/>
          </p:nvPr>
        </p:nvSpPr>
        <p:spPr>
          <a:xfrm>
            <a:off x="0" y="4797152"/>
            <a:ext cx="9144000" cy="1393825"/>
          </a:xfrm>
        </p:spPr>
        <p:txBody>
          <a:bodyPr/>
          <a:lstStyle/>
          <a:p>
            <a:pPr algn="just" eaLnBrk="1" hangingPunct="1">
              <a:buFont typeface="Wingdings 3" pitchFamily="2" charset="2"/>
              <a:buNone/>
            </a:pPr>
            <a:r>
              <a:rPr lang="es-MX" altLang="es-CO" dirty="0"/>
              <a:t>Las Tres personas divina, simbolizadas en los vestidos de los tres personajes misteriosos que se aparecieron a Abraham en la encina de Mambré (Gn 18,1ss).</a:t>
            </a:r>
          </a:p>
          <a:p>
            <a:pPr algn="just" eaLnBrk="1" hangingPunct="1">
              <a:buFont typeface="Wingdings 3" pitchFamily="2" charset="2"/>
              <a:buNone/>
            </a:pPr>
            <a:endParaRPr lang="es-MX" altLang="es-CO" dirty="0"/>
          </a:p>
          <a:p>
            <a:pPr algn="just" eaLnBrk="1" hangingPunct="1">
              <a:buFont typeface="Wingdings 3" pitchFamily="2" charset="2"/>
              <a:buNone/>
            </a:pPr>
            <a:endParaRPr lang="es-ES" altLang="es-CO" dirty="0"/>
          </a:p>
        </p:txBody>
      </p:sp>
      <p:pic>
        <p:nvPicPr>
          <p:cNvPr id="29700" name="Picture 4" descr="http://www.cristianosgays.com/wp-content/uploads/2017/06/8955696894928150.jpg">
            <a:extLst>
              <a:ext uri="{FF2B5EF4-FFF2-40B4-BE49-F238E27FC236}">
                <a16:creationId xmlns:a16="http://schemas.microsoft.com/office/drawing/2014/main" id="{099CD594-A19A-694E-AD6A-DF22F2BFA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246188"/>
            <a:ext cx="36671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679A5FD6-2C50-4143-BC21-5DCF62E54102}"/>
              </a:ext>
            </a:extLst>
          </p:cNvPr>
          <p:cNvSpPr>
            <a:spLocks noGrp="1"/>
          </p:cNvSpPr>
          <p:nvPr>
            <p:ph type="title"/>
          </p:nvPr>
        </p:nvSpPr>
        <p:spPr>
          <a:xfrm>
            <a:off x="1944688" y="623888"/>
            <a:ext cx="6589712" cy="1281112"/>
          </a:xfrm>
        </p:spPr>
        <p:txBody>
          <a:bodyPr/>
          <a:lstStyle/>
          <a:p>
            <a:pPr eaLnBrk="1" hangingPunct="1"/>
            <a:endParaRPr lang="es-MX" altLang="es-CO"/>
          </a:p>
        </p:txBody>
      </p:sp>
      <p:sp>
        <p:nvSpPr>
          <p:cNvPr id="3" name="Marcador de contenido 2">
            <a:extLst>
              <a:ext uri="{FF2B5EF4-FFF2-40B4-BE49-F238E27FC236}">
                <a16:creationId xmlns:a16="http://schemas.microsoft.com/office/drawing/2014/main" id="{8E805EEC-E894-5842-8D72-A287B88FD559}"/>
              </a:ext>
            </a:extLst>
          </p:cNvPr>
          <p:cNvSpPr>
            <a:spLocks noGrp="1"/>
          </p:cNvSpPr>
          <p:nvPr>
            <p:ph idx="1"/>
          </p:nvPr>
        </p:nvSpPr>
        <p:spPr>
          <a:xfrm>
            <a:off x="457200" y="274638"/>
            <a:ext cx="8229600" cy="5851525"/>
          </a:xfrm>
        </p:spPr>
        <p:txBody>
          <a:bodyPr rtlCol="0">
            <a:normAutofit lnSpcReduction="10000"/>
          </a:bodyPr>
          <a:lstStyle/>
          <a:p>
            <a:pPr marL="0" indent="0" algn="ctr" eaLnBrk="1" fontAlgn="auto" hangingPunct="1">
              <a:spcAft>
                <a:spcPts val="0"/>
              </a:spcAft>
              <a:buFont typeface="Wingdings 3" charset="2"/>
              <a:buNone/>
              <a:defRPr/>
            </a:pPr>
            <a:r>
              <a:rPr lang="es-MX" sz="4000" dirty="0">
                <a:solidFill>
                  <a:schemeClr val="tx1">
                    <a:lumMod val="75000"/>
                    <a:lumOff val="25000"/>
                  </a:schemeClr>
                </a:solidFill>
              </a:rPr>
              <a:t>El Icono de </a:t>
            </a:r>
            <a:r>
              <a:rPr lang="es-MX" sz="4000" dirty="0" err="1">
                <a:solidFill>
                  <a:schemeClr val="tx1">
                    <a:lumMod val="75000"/>
                    <a:lumOff val="25000"/>
                  </a:schemeClr>
                </a:solidFill>
              </a:rPr>
              <a:t>Roublev</a:t>
            </a:r>
            <a:r>
              <a:rPr lang="es-MX" sz="4000" dirty="0">
                <a:solidFill>
                  <a:schemeClr val="tx1">
                    <a:lumMod val="75000"/>
                    <a:lumOff val="25000"/>
                  </a:schemeClr>
                </a:solidFill>
              </a:rPr>
              <a:t>, icono “oficial” de la Trinidad angélica (los tres visitantes de Moisés).</a:t>
            </a:r>
          </a:p>
          <a:p>
            <a:pPr marL="0" indent="0" algn="just" eaLnBrk="1" fontAlgn="auto" hangingPunct="1">
              <a:spcAft>
                <a:spcPts val="0"/>
              </a:spcAft>
              <a:buFont typeface="Wingdings 3" charset="2"/>
              <a:buNone/>
              <a:defRPr/>
            </a:pPr>
            <a:r>
              <a:rPr lang="es-MX" sz="4000" dirty="0">
                <a:solidFill>
                  <a:schemeClr val="tx1">
                    <a:lumMod val="75000"/>
                    <a:lumOff val="25000"/>
                  </a:schemeClr>
                </a:solidFill>
              </a:rPr>
              <a:t>Es el modelo más bello, de tipo místico y origen ruso, pintado por </a:t>
            </a:r>
            <a:r>
              <a:rPr lang="es-MX" sz="4000" dirty="0" err="1">
                <a:solidFill>
                  <a:schemeClr val="tx1">
                    <a:lumMod val="75000"/>
                    <a:lumOff val="25000"/>
                  </a:schemeClr>
                </a:solidFill>
              </a:rPr>
              <a:t>Andrei</a:t>
            </a:r>
            <a:r>
              <a:rPr lang="es-MX" sz="4000" dirty="0">
                <a:solidFill>
                  <a:schemeClr val="tx1">
                    <a:lumMod val="75000"/>
                    <a:lumOff val="25000"/>
                  </a:schemeClr>
                </a:solidFill>
              </a:rPr>
              <a:t> </a:t>
            </a:r>
            <a:r>
              <a:rPr lang="es-MX" sz="4000" dirty="0" err="1">
                <a:solidFill>
                  <a:schemeClr val="tx1">
                    <a:lumMod val="75000"/>
                    <a:lumOff val="25000"/>
                  </a:schemeClr>
                </a:solidFill>
              </a:rPr>
              <a:t>Roublev</a:t>
            </a:r>
            <a:r>
              <a:rPr lang="es-MX" sz="4000" dirty="0">
                <a:solidFill>
                  <a:schemeClr val="tx1">
                    <a:lumMod val="75000"/>
                    <a:lumOff val="25000"/>
                  </a:schemeClr>
                </a:solidFill>
              </a:rPr>
              <a:t> (1360 – 1430). Ésta es la Trinidad del cielo, tres ángeles, en gesto de comunión, belleza, armonía de vida, diálogo pleno.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CAEFA29E-AD3D-1C4B-B695-D9A3E550C56B}"/>
              </a:ext>
            </a:extLst>
          </p:cNvPr>
          <p:cNvSpPr>
            <a:spLocks noGrp="1"/>
          </p:cNvSpPr>
          <p:nvPr>
            <p:ph type="title"/>
          </p:nvPr>
        </p:nvSpPr>
        <p:spPr>
          <a:xfrm>
            <a:off x="1944688" y="623888"/>
            <a:ext cx="6589712" cy="1281112"/>
          </a:xfrm>
        </p:spPr>
        <p:txBody>
          <a:bodyPr/>
          <a:lstStyle/>
          <a:p>
            <a:pPr eaLnBrk="1" hangingPunct="1"/>
            <a:endParaRPr lang="es-MX" altLang="es-CO"/>
          </a:p>
        </p:txBody>
      </p:sp>
      <p:sp>
        <p:nvSpPr>
          <p:cNvPr id="31747" name="Marcador de contenido 2">
            <a:extLst>
              <a:ext uri="{FF2B5EF4-FFF2-40B4-BE49-F238E27FC236}">
                <a16:creationId xmlns:a16="http://schemas.microsoft.com/office/drawing/2014/main" id="{85E3DC75-C3C1-8E4F-B7C6-1F70FE5E6D68}"/>
              </a:ext>
            </a:extLst>
          </p:cNvPr>
          <p:cNvSpPr>
            <a:spLocks noGrp="1"/>
          </p:cNvSpPr>
          <p:nvPr>
            <p:ph idx="1"/>
          </p:nvPr>
        </p:nvSpPr>
        <p:spPr>
          <a:xfrm>
            <a:off x="1943100" y="2133600"/>
            <a:ext cx="6591300" cy="3778250"/>
          </a:xfrm>
        </p:spPr>
        <p:txBody>
          <a:bodyPr/>
          <a:lstStyle/>
          <a:p>
            <a:pPr eaLnBrk="1" hangingPunct="1"/>
            <a:endParaRPr lang="es-MX" altLang="es-CO"/>
          </a:p>
        </p:txBody>
      </p:sp>
      <p:sp>
        <p:nvSpPr>
          <p:cNvPr id="31748" name="Rectángulo 3">
            <a:extLst>
              <a:ext uri="{FF2B5EF4-FFF2-40B4-BE49-F238E27FC236}">
                <a16:creationId xmlns:a16="http://schemas.microsoft.com/office/drawing/2014/main" id="{4C08394A-A75A-F74D-B8AA-BF95D5C5F5FA}"/>
              </a:ext>
            </a:extLst>
          </p:cNvPr>
          <p:cNvSpPr>
            <a:spLocks noChangeArrowheads="1"/>
          </p:cNvSpPr>
          <p:nvPr/>
        </p:nvSpPr>
        <p:spPr bwMode="auto">
          <a:xfrm>
            <a:off x="450850" y="2921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lgn="just">
              <a:spcBef>
                <a:spcPct val="0"/>
              </a:spcBef>
              <a:buClrTx/>
              <a:buFontTx/>
              <a:buNone/>
            </a:pPr>
            <a:r>
              <a:rPr lang="es-MX" altLang="es-CO" sz="4000">
                <a:solidFill>
                  <a:schemeClr val="tx1"/>
                </a:solidFill>
                <a:latin typeface="Arial" panose="020B0604020202020204" pitchFamily="34" charset="0"/>
              </a:rPr>
              <a:t>Roublev fue discípulo de San Sergio di Radonez (1314-1392) y recibió en encargo de pintar un icono para la Iglesia del monasterio fundado por San Sergio, un icono inspirado en la teofanía de los caminantes a Abraham, narrada el libro del Génesis.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a:extLst>
              <a:ext uri="{FF2B5EF4-FFF2-40B4-BE49-F238E27FC236}">
                <a16:creationId xmlns:a16="http://schemas.microsoft.com/office/drawing/2014/main" id="{053CBE4D-429B-F64B-870D-0A750E4E0BE9}"/>
              </a:ext>
            </a:extLst>
          </p:cNvPr>
          <p:cNvSpPr>
            <a:spLocks noGrp="1"/>
          </p:cNvSpPr>
          <p:nvPr>
            <p:ph type="title"/>
          </p:nvPr>
        </p:nvSpPr>
        <p:spPr>
          <a:xfrm>
            <a:off x="1944688" y="623888"/>
            <a:ext cx="6589712" cy="1281112"/>
          </a:xfrm>
        </p:spPr>
        <p:txBody>
          <a:bodyPr/>
          <a:lstStyle/>
          <a:p>
            <a:pPr eaLnBrk="1" hangingPunct="1"/>
            <a:r>
              <a:rPr lang="es-MX" altLang="es-CO"/>
              <a:t>UNA MIRADA TEOLÓGICA </a:t>
            </a:r>
          </a:p>
        </p:txBody>
      </p:sp>
      <p:sp>
        <p:nvSpPr>
          <p:cNvPr id="32771" name="Marcador de contenido 2">
            <a:extLst>
              <a:ext uri="{FF2B5EF4-FFF2-40B4-BE49-F238E27FC236}">
                <a16:creationId xmlns:a16="http://schemas.microsoft.com/office/drawing/2014/main" id="{88896484-4DBC-4841-9013-90DA44CEBD14}"/>
              </a:ext>
            </a:extLst>
          </p:cNvPr>
          <p:cNvSpPr>
            <a:spLocks noGrp="1"/>
          </p:cNvSpPr>
          <p:nvPr>
            <p:ph idx="1"/>
          </p:nvPr>
        </p:nvSpPr>
        <p:spPr>
          <a:xfrm>
            <a:off x="684213" y="1341438"/>
            <a:ext cx="7850187" cy="4570412"/>
          </a:xfrm>
        </p:spPr>
        <p:txBody>
          <a:bodyPr/>
          <a:lstStyle/>
          <a:p>
            <a:pPr eaLnBrk="1" hangingPunct="1"/>
            <a:r>
              <a:rPr lang="es-MX" altLang="es-CO" sz="2800"/>
              <a:t>El icono de la Trinidad, obra maestra del arte pictórico, es también un compendio de teología trinitaria que se ofrece    a    la    mirada    de    la    fe.    Data    del    año    1411 aproximadamente  y  se  encuentra  actualmente  en  la  Galería Tetriakov de Moscú. La imagen original tiene un tamaño de 142 cm. de alto, por 114 cm. de ancho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4362B-AD9E-0E42-A69B-886F3AC7B6C2}"/>
              </a:ext>
            </a:extLst>
          </p:cNvPr>
          <p:cNvSpPr>
            <a:spLocks noGrp="1"/>
          </p:cNvSpPr>
          <p:nvPr>
            <p:ph type="title"/>
          </p:nvPr>
        </p:nvSpPr>
        <p:spPr/>
        <p:txBody>
          <a:bodyPr/>
          <a:lstStyle/>
          <a:p>
            <a:r>
              <a:rPr lang="es-CO" dirty="0"/>
              <a:t>La espiritualidad es un camino…</a:t>
            </a:r>
          </a:p>
        </p:txBody>
      </p:sp>
      <p:sp>
        <p:nvSpPr>
          <p:cNvPr id="3" name="Marcador de contenido 2">
            <a:extLst>
              <a:ext uri="{FF2B5EF4-FFF2-40B4-BE49-F238E27FC236}">
                <a16:creationId xmlns:a16="http://schemas.microsoft.com/office/drawing/2014/main" id="{3EB6C699-59E9-EE47-8B3D-0277C91670CD}"/>
              </a:ext>
            </a:extLst>
          </p:cNvPr>
          <p:cNvSpPr>
            <a:spLocks noGrp="1"/>
          </p:cNvSpPr>
          <p:nvPr>
            <p:ph idx="1"/>
          </p:nvPr>
        </p:nvSpPr>
        <p:spPr/>
        <p:txBody>
          <a:bodyPr/>
          <a:lstStyle/>
          <a:p>
            <a:endParaRPr lang="es-CO"/>
          </a:p>
        </p:txBody>
      </p:sp>
      <p:pic>
        <p:nvPicPr>
          <p:cNvPr id="4" name="Picture 2" descr="http://a7.sphotos.ak.fbcdn.net/hphotos-ak-ash4/423361_181205025328308_100003164366081_310015_185902229_n.jpg">
            <a:extLst>
              <a:ext uri="{FF2B5EF4-FFF2-40B4-BE49-F238E27FC236}">
                <a16:creationId xmlns:a16="http://schemas.microsoft.com/office/drawing/2014/main" id="{A08A2488-CA79-A447-B7BE-17ACA8E6A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486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939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9511F04A-8C76-AC48-B344-F55C6994E657}"/>
              </a:ext>
            </a:extLst>
          </p:cNvPr>
          <p:cNvSpPr>
            <a:spLocks noGrp="1"/>
          </p:cNvSpPr>
          <p:nvPr>
            <p:ph type="title"/>
          </p:nvPr>
        </p:nvSpPr>
        <p:spPr>
          <a:xfrm>
            <a:off x="1349375" y="333375"/>
            <a:ext cx="6589713" cy="1279525"/>
          </a:xfrm>
        </p:spPr>
        <p:txBody>
          <a:bodyPr/>
          <a:lstStyle/>
          <a:p>
            <a:pPr eaLnBrk="1" hangingPunct="1"/>
            <a:r>
              <a:rPr lang="es-MX" altLang="es-CO"/>
              <a:t>LOS COLORES</a:t>
            </a:r>
          </a:p>
        </p:txBody>
      </p:sp>
      <p:sp>
        <p:nvSpPr>
          <p:cNvPr id="33795" name="Marcador de contenido 2">
            <a:extLst>
              <a:ext uri="{FF2B5EF4-FFF2-40B4-BE49-F238E27FC236}">
                <a16:creationId xmlns:a16="http://schemas.microsoft.com/office/drawing/2014/main" id="{55F79417-2B9C-C842-8F3B-E38AB98268D3}"/>
              </a:ext>
            </a:extLst>
          </p:cNvPr>
          <p:cNvSpPr>
            <a:spLocks noGrp="1"/>
          </p:cNvSpPr>
          <p:nvPr>
            <p:ph idx="1"/>
          </p:nvPr>
        </p:nvSpPr>
        <p:spPr>
          <a:xfrm>
            <a:off x="468313" y="1341438"/>
            <a:ext cx="8351837" cy="5516562"/>
          </a:xfrm>
        </p:spPr>
        <p:txBody>
          <a:bodyPr/>
          <a:lstStyle/>
          <a:p>
            <a:pPr algn="just" eaLnBrk="1" hangingPunct="1"/>
            <a:r>
              <a:rPr lang="es-MX" altLang="es-CO" sz="2000"/>
              <a:t>En primer lugar podemos ver la escena en general, tenemos Tres Personas sentadas en torno a una mesa con una copa en medio. La Persona central resalta             –además  de  su  posición–por  el  intenso  rojo  de  su  túnica  que  contrasta fuertemente  con  el  azul  del manto  (rojo:  verdadero  hombre;  azul:  verdadero Dios):  es  el  Hijo  de  Dios.  Viene  de  un  largo  camino,  por  eso  el  cuello  de  su túnica  está  ligeramente  descolocado,  una  estola  dorada  cae  sobre  su  hombro derecho.  Está  mirando  hacia  su  derecha,  hacia  Dios  Padre que  está  vestido  con una  túnica  azul  casi  totalmente  cubierta  por  un  manto  semitransparente.  Está como recibiendo al recién llegado, su postura es de reposo. A la derecha tenemos al  Espíritu  Santo,  cruzado  por  el  bastón  que  sostiene  con  la  mano  izquierda.La mano derecha casi parece apoyarse en la mesa para levantarse. La túnica es azul, como en el caso de las otras dos Personas, pero el manto es de un verde igual al del suelo sobre el que se apoyan los bancos en que están sentados los Tres.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a:extLst>
              <a:ext uri="{FF2B5EF4-FFF2-40B4-BE49-F238E27FC236}">
                <a16:creationId xmlns:a16="http://schemas.microsoft.com/office/drawing/2014/main" id="{9DD5C12F-9604-1B44-8E95-917B5381E1E1}"/>
              </a:ext>
            </a:extLst>
          </p:cNvPr>
          <p:cNvSpPr>
            <a:spLocks noGrp="1"/>
          </p:cNvSpPr>
          <p:nvPr>
            <p:ph type="title"/>
          </p:nvPr>
        </p:nvSpPr>
        <p:spPr>
          <a:xfrm>
            <a:off x="0" y="115888"/>
            <a:ext cx="9144000" cy="792162"/>
          </a:xfrm>
        </p:spPr>
        <p:txBody>
          <a:bodyPr/>
          <a:lstStyle/>
          <a:p>
            <a:pPr algn="ctr" eaLnBrk="1" hangingPunct="1"/>
            <a:r>
              <a:rPr lang="es-ES" altLang="es-CO"/>
              <a:t>¿QUÉ CONTEMPLAN?</a:t>
            </a:r>
          </a:p>
        </p:txBody>
      </p:sp>
      <p:sp>
        <p:nvSpPr>
          <p:cNvPr id="3" name="2 Marcador de contenido">
            <a:extLst>
              <a:ext uri="{FF2B5EF4-FFF2-40B4-BE49-F238E27FC236}">
                <a16:creationId xmlns:a16="http://schemas.microsoft.com/office/drawing/2014/main" id="{154990D4-1DE5-E247-BE2C-864480C92ABF}"/>
              </a:ext>
            </a:extLst>
          </p:cNvPr>
          <p:cNvSpPr>
            <a:spLocks noGrp="1"/>
          </p:cNvSpPr>
          <p:nvPr>
            <p:ph idx="1"/>
          </p:nvPr>
        </p:nvSpPr>
        <p:spPr>
          <a:xfrm>
            <a:off x="0" y="3171555"/>
            <a:ext cx="9144000" cy="1393825"/>
          </a:xfrm>
        </p:spPr>
        <p:txBody>
          <a:bodyPr rtlCol="0">
            <a:normAutofit fontScale="92500" lnSpcReduction="20000"/>
          </a:bodyPr>
          <a:lstStyle/>
          <a:p>
            <a:pPr algn="just" eaLnBrk="1" fontAlgn="auto" hangingPunct="1">
              <a:spcAft>
                <a:spcPts val="0"/>
              </a:spcAft>
              <a:buFont typeface="Wingdings 3" charset="2"/>
              <a:buNone/>
              <a:defRPr/>
            </a:pPr>
            <a:r>
              <a:rPr lang="es-MX" dirty="0">
                <a:solidFill>
                  <a:schemeClr val="tx1">
                    <a:lumMod val="75000"/>
                    <a:lumOff val="25000"/>
                  </a:schemeClr>
                </a:solidFill>
              </a:rPr>
              <a:t>La Trinidad aparece como misterio inefable de comunión de los Tres, </a:t>
            </a:r>
            <a:r>
              <a:rPr lang="es-MX" u="sng" dirty="0">
                <a:solidFill>
                  <a:srgbClr val="FF0000"/>
                </a:solidFill>
              </a:rPr>
              <a:t>que contemplan en la intimidad de su amor la realidad de la creación y de la pascua sacrificial del Cordero,</a:t>
            </a:r>
            <a:r>
              <a:rPr lang="es-MX" dirty="0">
                <a:solidFill>
                  <a:schemeClr val="tx1">
                    <a:lumMod val="75000"/>
                    <a:lumOff val="25000"/>
                  </a:schemeClr>
                </a:solidFill>
              </a:rPr>
              <a:t> representado en el cáliz que se encuentra sobre la mesa en el centro del icono. Se distinguen por los colores, son caminantes (báculos), que han venido a visitar y acompañar a los hombres en gesto de cercanía infinita.</a:t>
            </a:r>
            <a:endParaRPr lang="es-ES" dirty="0">
              <a:solidFill>
                <a:schemeClr val="tx1">
                  <a:lumMod val="75000"/>
                  <a:lumOff val="25000"/>
                </a:schemeClr>
              </a:solidFill>
            </a:endParaRPr>
          </a:p>
        </p:txBody>
      </p:sp>
      <p:pic>
        <p:nvPicPr>
          <p:cNvPr id="34820" name="Picture 2" descr="http://www.cristianosgays.com/wp-content/uploads/2017/06/8955696894928150.jpg">
            <a:extLst>
              <a:ext uri="{FF2B5EF4-FFF2-40B4-BE49-F238E27FC236}">
                <a16:creationId xmlns:a16="http://schemas.microsoft.com/office/drawing/2014/main" id="{221975F7-8FC3-6F44-BFEC-4C3B84243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884" y="1077865"/>
            <a:ext cx="208823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a:extLst>
              <a:ext uri="{FF2B5EF4-FFF2-40B4-BE49-F238E27FC236}">
                <a16:creationId xmlns:a16="http://schemas.microsoft.com/office/drawing/2014/main" id="{A4E8A69D-3254-9840-95FD-731D71F6443F}"/>
              </a:ext>
            </a:extLst>
          </p:cNvPr>
          <p:cNvSpPr>
            <a:spLocks noGrp="1"/>
          </p:cNvSpPr>
          <p:nvPr>
            <p:ph type="title"/>
          </p:nvPr>
        </p:nvSpPr>
        <p:spPr>
          <a:xfrm>
            <a:off x="0" y="115888"/>
            <a:ext cx="9144000" cy="792162"/>
          </a:xfrm>
        </p:spPr>
        <p:txBody>
          <a:bodyPr/>
          <a:lstStyle/>
          <a:p>
            <a:pPr algn="ctr" eaLnBrk="1" hangingPunct="1"/>
            <a:r>
              <a:rPr lang="es-ES" altLang="es-CO"/>
              <a:t>¿QUÉ REFLEJA?</a:t>
            </a:r>
          </a:p>
        </p:txBody>
      </p:sp>
      <p:sp>
        <p:nvSpPr>
          <p:cNvPr id="3" name="2 Marcador de contenido">
            <a:extLst>
              <a:ext uri="{FF2B5EF4-FFF2-40B4-BE49-F238E27FC236}">
                <a16:creationId xmlns:a16="http://schemas.microsoft.com/office/drawing/2014/main" id="{BCCD1AF2-82AB-514F-80C9-BCBAD5AB69F3}"/>
              </a:ext>
            </a:extLst>
          </p:cNvPr>
          <p:cNvSpPr>
            <a:spLocks noGrp="1"/>
          </p:cNvSpPr>
          <p:nvPr>
            <p:ph idx="1"/>
          </p:nvPr>
        </p:nvSpPr>
        <p:spPr>
          <a:xfrm>
            <a:off x="-75937" y="3260206"/>
            <a:ext cx="9144000" cy="1393825"/>
          </a:xfrm>
        </p:spPr>
        <p:txBody>
          <a:bodyPr rtlCol="0">
            <a:normAutofit fontScale="85000" lnSpcReduction="20000"/>
          </a:bodyPr>
          <a:lstStyle/>
          <a:p>
            <a:pPr algn="just" eaLnBrk="1" fontAlgn="auto" hangingPunct="1">
              <a:spcAft>
                <a:spcPts val="0"/>
              </a:spcAft>
              <a:buFont typeface="Wingdings 3" charset="2"/>
              <a:buNone/>
              <a:defRPr/>
            </a:pPr>
            <a:r>
              <a:rPr lang="es-MX" i="1" dirty="0">
                <a:solidFill>
                  <a:schemeClr val="tx1">
                    <a:lumMod val="75000"/>
                    <a:lumOff val="25000"/>
                  </a:schemeClr>
                </a:solidFill>
              </a:rPr>
              <a:t>“Nosotros reflejamos como un espejo la gloria del Señor”: un icono es ese espejo reluciente del mayor atributo de gloria: la luz. El arte sorprendente de </a:t>
            </a:r>
            <a:r>
              <a:rPr lang="es-MX" i="1" dirty="0" err="1">
                <a:solidFill>
                  <a:schemeClr val="tx1">
                    <a:lumMod val="75000"/>
                    <a:lumOff val="25000"/>
                  </a:schemeClr>
                </a:solidFill>
              </a:rPr>
              <a:t>Rublëv</a:t>
            </a:r>
            <a:r>
              <a:rPr lang="es-MX" i="1" dirty="0">
                <a:solidFill>
                  <a:schemeClr val="tx1">
                    <a:lumMod val="75000"/>
                    <a:lumOff val="25000"/>
                  </a:schemeClr>
                </a:solidFill>
              </a:rPr>
              <a:t> en su divina Trinidad traduce el resplandor </a:t>
            </a:r>
            <a:r>
              <a:rPr lang="es-MX" i="1" dirty="0" err="1">
                <a:solidFill>
                  <a:schemeClr val="tx1">
                    <a:lumMod val="75000"/>
                    <a:lumOff val="25000"/>
                  </a:schemeClr>
                </a:solidFill>
              </a:rPr>
              <a:t>tri</a:t>
            </a:r>
            <a:r>
              <a:rPr lang="es-MX" i="1" dirty="0">
                <a:solidFill>
                  <a:schemeClr val="tx1">
                    <a:lumMod val="75000"/>
                    <a:lumOff val="25000"/>
                  </a:schemeClr>
                </a:solidFill>
              </a:rPr>
              <a:t>-solar que ilumina el mundo. Según san Gregorio </a:t>
            </a:r>
            <a:r>
              <a:rPr lang="es-MX" i="1" dirty="0" err="1">
                <a:solidFill>
                  <a:schemeClr val="tx1">
                    <a:lumMod val="75000"/>
                    <a:lumOff val="25000"/>
                  </a:schemeClr>
                </a:solidFill>
              </a:rPr>
              <a:t>Pálamas</a:t>
            </a:r>
            <a:r>
              <a:rPr lang="es-MX" i="1" dirty="0">
                <a:solidFill>
                  <a:schemeClr val="tx1">
                    <a:lumMod val="75000"/>
                    <a:lumOff val="25000"/>
                  </a:schemeClr>
                </a:solidFill>
              </a:rPr>
              <a:t>, la luz del Tabor, la luz contemplada por los santos y la luz del siglo futuro son idénticas. Para Clemente de Alejandría (</a:t>
            </a:r>
            <a:r>
              <a:rPr lang="es-MX" i="1" dirty="0" err="1">
                <a:solidFill>
                  <a:schemeClr val="tx1">
                    <a:lumMod val="75000"/>
                    <a:lumOff val="25000"/>
                  </a:schemeClr>
                </a:solidFill>
              </a:rPr>
              <a:t>Strom</a:t>
            </a:r>
            <a:r>
              <a:rPr lang="es-MX" i="1" dirty="0">
                <a:solidFill>
                  <a:schemeClr val="tx1">
                    <a:lumMod val="75000"/>
                    <a:lumOff val="25000"/>
                  </a:schemeClr>
                </a:solidFill>
              </a:rPr>
              <a:t>. VI, 16), la luz del primer día preexiste a la creación, es “la verdadera luz del Logos iluminando las cosas aún escondidas y por la cual toda criatura ha accedido a la existencia</a:t>
            </a:r>
            <a:endParaRPr lang="es-ES" dirty="0">
              <a:solidFill>
                <a:schemeClr val="tx1">
                  <a:lumMod val="75000"/>
                  <a:lumOff val="25000"/>
                </a:schemeClr>
              </a:solidFill>
            </a:endParaRPr>
          </a:p>
        </p:txBody>
      </p:sp>
      <p:pic>
        <p:nvPicPr>
          <p:cNvPr id="35844" name="Picture 2" descr="http://www.cristianosgays.com/wp-content/uploads/2017/06/8955696894928150.jpg">
            <a:extLst>
              <a:ext uri="{FF2B5EF4-FFF2-40B4-BE49-F238E27FC236}">
                <a16:creationId xmlns:a16="http://schemas.microsoft.com/office/drawing/2014/main" id="{D20FA233-D1FA-5044-B821-F5D4AC104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824" y="1010656"/>
            <a:ext cx="2082478" cy="208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a:extLst>
              <a:ext uri="{FF2B5EF4-FFF2-40B4-BE49-F238E27FC236}">
                <a16:creationId xmlns:a16="http://schemas.microsoft.com/office/drawing/2014/main" id="{327A6EEE-FA24-3045-A97C-E58F726528A3}"/>
              </a:ext>
            </a:extLst>
          </p:cNvPr>
          <p:cNvSpPr>
            <a:spLocks noGrp="1"/>
          </p:cNvSpPr>
          <p:nvPr>
            <p:ph type="title"/>
          </p:nvPr>
        </p:nvSpPr>
        <p:spPr>
          <a:xfrm>
            <a:off x="607186" y="305594"/>
            <a:ext cx="6589712" cy="1281112"/>
          </a:xfrm>
        </p:spPr>
        <p:txBody>
          <a:bodyPr/>
          <a:lstStyle/>
          <a:p>
            <a:pPr algn="ctr" eaLnBrk="1" hangingPunct="1"/>
            <a:r>
              <a:rPr lang="es-MX" altLang="es-CO" dirty="0"/>
              <a:t>¿Qué vemos a la luz de la ESPIRITUALIDAD HOY?</a:t>
            </a:r>
          </a:p>
        </p:txBody>
      </p:sp>
      <p:sp>
        <p:nvSpPr>
          <p:cNvPr id="36867" name="Marcador de contenido 2">
            <a:extLst>
              <a:ext uri="{FF2B5EF4-FFF2-40B4-BE49-F238E27FC236}">
                <a16:creationId xmlns:a16="http://schemas.microsoft.com/office/drawing/2014/main" id="{2D0AFCC5-24D0-854F-9428-65C10B335DBF}"/>
              </a:ext>
            </a:extLst>
          </p:cNvPr>
          <p:cNvSpPr>
            <a:spLocks noGrp="1"/>
          </p:cNvSpPr>
          <p:nvPr>
            <p:ph idx="1"/>
          </p:nvPr>
        </p:nvSpPr>
        <p:spPr>
          <a:xfrm>
            <a:off x="606651" y="1772816"/>
            <a:ext cx="7923212" cy="3778250"/>
          </a:xfrm>
        </p:spPr>
        <p:txBody>
          <a:bodyPr/>
          <a:lstStyle/>
          <a:p>
            <a:pPr algn="just" eaLnBrk="1" hangingPunct="1"/>
            <a:r>
              <a:rPr lang="es-MX" altLang="es-CO" dirty="0"/>
              <a:t>Vemos que, si bien el mundo está más acá de Dios, como un ser de naturaleza diferente, al mismo tiempo está incluido en el círculo sagrado de la comunión de la Trinidad; como en la visión que tuvo San Benito al final de su vida, cuando “vio todo el universo en Dios”, o como nos enseña San Pablo, cuando dice que “en Dios vivimos, nos movemos y existimos” (Hch 17, 28).</a:t>
            </a:r>
          </a:p>
          <a:p>
            <a:pPr algn="just" eaLnBrk="1" hangingPunct="1"/>
            <a:endParaRPr lang="es-MX" altLang="es-CO" dirty="0"/>
          </a:p>
          <a:p>
            <a:pPr eaLnBrk="1" hangingPunct="1"/>
            <a:endParaRPr lang="es-MX" altLang="es-CO"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40A27-B10E-8D45-9BEF-195C350EBB51}"/>
              </a:ext>
            </a:extLst>
          </p:cNvPr>
          <p:cNvSpPr>
            <a:spLocks noGrp="1"/>
          </p:cNvSpPr>
          <p:nvPr>
            <p:ph type="title"/>
          </p:nvPr>
        </p:nvSpPr>
        <p:spPr/>
        <p:txBody>
          <a:bodyPr/>
          <a:lstStyle/>
          <a:p>
            <a:pPr algn="ctr"/>
            <a:r>
              <a:rPr lang="es-CO" dirty="0"/>
              <a:t>UNA REALIDAD DE LA FAMILIA HOY</a:t>
            </a:r>
          </a:p>
        </p:txBody>
      </p:sp>
      <p:sp>
        <p:nvSpPr>
          <p:cNvPr id="3" name="Marcador de contenido 2">
            <a:extLst>
              <a:ext uri="{FF2B5EF4-FFF2-40B4-BE49-F238E27FC236}">
                <a16:creationId xmlns:a16="http://schemas.microsoft.com/office/drawing/2014/main" id="{52955E9F-E719-C541-AF6A-6FE5758E6D20}"/>
              </a:ext>
            </a:extLst>
          </p:cNvPr>
          <p:cNvSpPr>
            <a:spLocks noGrp="1"/>
          </p:cNvSpPr>
          <p:nvPr>
            <p:ph idx="1"/>
          </p:nvPr>
        </p:nvSpPr>
        <p:spPr/>
        <p:txBody>
          <a:bodyPr/>
          <a:lstStyle/>
          <a:p>
            <a:pPr marL="0" indent="0" algn="ctr">
              <a:buNone/>
            </a:pPr>
            <a:r>
              <a:rPr lang="es-CO" sz="9000" dirty="0"/>
              <a:t>LA MEJOR EXPRESIÓN HOY </a:t>
            </a:r>
          </a:p>
        </p:txBody>
      </p:sp>
    </p:spTree>
    <p:extLst>
      <p:ext uri="{BB962C8B-B14F-4D97-AF65-F5344CB8AC3E}">
        <p14:creationId xmlns:p14="http://schemas.microsoft.com/office/powerpoint/2010/main" val="17163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fontAlgn="auto" hangingPunct="1">
              <a:spcAft>
                <a:spcPts val="0"/>
              </a:spcAft>
              <a:defRPr/>
            </a:pPr>
            <a:r>
              <a:rPr lang="es-CO" dirty="0"/>
              <a:t>Y sexual</a:t>
            </a:r>
          </a:p>
        </p:txBody>
      </p:sp>
      <p:sp>
        <p:nvSpPr>
          <p:cNvPr id="35843" name="2 Marcador de contenido"/>
          <p:cNvSpPr>
            <a:spLocks noGrp="1"/>
          </p:cNvSpPr>
          <p:nvPr>
            <p:ph idx="1"/>
          </p:nvPr>
        </p:nvSpPr>
        <p:spPr/>
        <p:txBody>
          <a:bodyPr/>
          <a:lstStyle/>
          <a:p>
            <a:pPr eaLnBrk="1" hangingPunct="1"/>
            <a:endParaRPr lang="es-MX"/>
          </a:p>
        </p:txBody>
      </p:sp>
      <p:pic>
        <p:nvPicPr>
          <p:cNvPr id="35844" name="Picture 2" descr="http://a8.sphotos.ak.fbcdn.net/hphotos-ak-ash4/396175_167904479991696_100003164366081_269359_213636455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7.sphotos.ak.fbcdn.net/hphotos-ak-ash4/423361_181205025328308_100003164366081_310015_18590222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4214813" y="2071688"/>
            <a:ext cx="1357312" cy="267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s-CO" sz="2400" dirty="0">
                <a:solidFill>
                  <a:srgbClr val="FF0000"/>
                </a:solidFill>
              </a:rPr>
              <a:t>La opción </a:t>
            </a:r>
          </a:p>
          <a:p>
            <a:pPr algn="ctr">
              <a:defRPr/>
            </a:pPr>
            <a:r>
              <a:rPr lang="es-CO" sz="2400" dirty="0">
                <a:solidFill>
                  <a:srgbClr val="FF0000"/>
                </a:solidFill>
              </a:rPr>
              <a:t>Funda-mental: </a:t>
            </a:r>
          </a:p>
          <a:p>
            <a:pPr algn="ctr">
              <a:defRPr/>
            </a:pPr>
            <a:r>
              <a:rPr lang="es-CO" sz="2400" dirty="0">
                <a:solidFill>
                  <a:srgbClr val="FF0000"/>
                </a:solidFill>
              </a:rPr>
              <a:t>Se da en la libertad</a:t>
            </a:r>
          </a:p>
        </p:txBody>
      </p:sp>
      <p:sp>
        <p:nvSpPr>
          <p:cNvPr id="4" name="3 CuadroTexto"/>
          <p:cNvSpPr txBox="1"/>
          <p:nvPr/>
        </p:nvSpPr>
        <p:spPr>
          <a:xfrm>
            <a:off x="6929438" y="0"/>
            <a:ext cx="1785937"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s-CO" dirty="0"/>
              <a:t>“YO SOY EL CAMINO LA VERDAD Y LA VIDA”</a:t>
            </a:r>
          </a:p>
        </p:txBody>
      </p:sp>
      <p:sp>
        <p:nvSpPr>
          <p:cNvPr id="5" name="4 CuadroTexto"/>
          <p:cNvSpPr txBox="1"/>
          <p:nvPr/>
        </p:nvSpPr>
        <p:spPr>
          <a:xfrm>
            <a:off x="214313" y="0"/>
            <a:ext cx="2214562" cy="314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s-CO" dirty="0"/>
              <a:t>LAS TINIEBLAS</a:t>
            </a:r>
          </a:p>
          <a:p>
            <a:pPr>
              <a:buFontTx/>
              <a:buChar char="-"/>
              <a:defRPr/>
            </a:pPr>
            <a:r>
              <a:rPr lang="es-CO" dirty="0"/>
              <a:t>EL MAL</a:t>
            </a:r>
          </a:p>
          <a:p>
            <a:pPr algn="just">
              <a:buFontTx/>
              <a:buChar char="-"/>
              <a:defRPr/>
            </a:pPr>
            <a:r>
              <a:rPr lang="es-CO" dirty="0"/>
              <a:t>SIN DIOS</a:t>
            </a:r>
          </a:p>
          <a:p>
            <a:pPr>
              <a:buFontTx/>
              <a:buChar char="-"/>
              <a:defRPr/>
            </a:pPr>
            <a:r>
              <a:rPr lang="es-CO" dirty="0"/>
              <a:t>SIN LEY</a:t>
            </a:r>
          </a:p>
          <a:p>
            <a:pPr>
              <a:buFontTx/>
              <a:buChar char="-"/>
              <a:defRPr/>
            </a:pPr>
            <a:r>
              <a:rPr lang="es-CO" dirty="0"/>
              <a:t>DESHUMANIZADO</a:t>
            </a:r>
          </a:p>
          <a:p>
            <a:pPr>
              <a:buFontTx/>
              <a:buChar char="-"/>
              <a:defRPr/>
            </a:pPr>
            <a:r>
              <a:rPr lang="es-CO" dirty="0"/>
              <a:t>EXCLUIR A DIOS </a:t>
            </a:r>
          </a:p>
          <a:p>
            <a:pPr>
              <a:buFontTx/>
              <a:buChar char="-"/>
              <a:defRPr/>
            </a:pPr>
            <a:r>
              <a:rPr lang="es-CO" dirty="0"/>
              <a:t>NO CONTAR CON DIOS EN LA VIDA PRACTICA: ATEOS PRACTICOS</a:t>
            </a:r>
          </a:p>
          <a:p>
            <a:pPr>
              <a:buFontTx/>
              <a:buChar char="-"/>
              <a:defRPr/>
            </a:pPr>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268760"/>
            <a:ext cx="9144000" cy="3416320"/>
          </a:xfrm>
          <a:prstGeom prst="rect">
            <a:avLst/>
          </a:prstGeom>
          <a:noFill/>
        </p:spPr>
        <p:txBody>
          <a:bodyPr wrap="square" rtlCol="0">
            <a:spAutoFit/>
          </a:bodyPr>
          <a:lstStyle/>
          <a:p>
            <a:pPr algn="ctr"/>
            <a:r>
              <a:rPr lang="es-MX" sz="7000" b="1" dirty="0">
                <a:solidFill>
                  <a:srgbClr val="FF0000"/>
                </a:solidFill>
              </a:rPr>
              <a:t>II. </a:t>
            </a:r>
            <a:r>
              <a:rPr lang="es-CO" sz="7200" b="1" dirty="0">
                <a:solidFill>
                  <a:srgbClr val="FF0000"/>
                </a:solidFill>
              </a:rPr>
              <a:t>EL ARTE COMO UNA EXPRESIÓN ESPIRITUAL </a:t>
            </a:r>
            <a:endParaRPr lang="es-MX" sz="7000" b="1" dirty="0">
              <a:solidFill>
                <a:srgbClr val="FF0000"/>
              </a:solidFill>
            </a:endParaRPr>
          </a:p>
        </p:txBody>
      </p:sp>
    </p:spTree>
    <p:extLst>
      <p:ext uri="{BB962C8B-B14F-4D97-AF65-F5344CB8AC3E}">
        <p14:creationId xmlns:p14="http://schemas.microsoft.com/office/powerpoint/2010/main" val="425046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F5D877E-8537-B74E-B736-D5242EE061F3}"/>
              </a:ext>
            </a:extLst>
          </p:cNvPr>
          <p:cNvSpPr>
            <a:spLocks noGrp="1"/>
          </p:cNvSpPr>
          <p:nvPr>
            <p:ph type="body" idx="1"/>
          </p:nvPr>
        </p:nvSpPr>
        <p:spPr>
          <a:xfrm>
            <a:off x="276725" y="3861048"/>
            <a:ext cx="8458200" cy="1219200"/>
          </a:xfrm>
        </p:spPr>
        <p:txBody>
          <a:bodyPr/>
          <a:lstStyle/>
          <a:p>
            <a:r>
              <a:rPr lang="es-CO" sz="8000" dirty="0"/>
              <a:t>LA CREACIÓN Y LA HISTORIA DE LA SALVACIÓN</a:t>
            </a:r>
          </a:p>
        </p:txBody>
      </p:sp>
      <p:sp>
        <p:nvSpPr>
          <p:cNvPr id="4" name="Título 3">
            <a:extLst>
              <a:ext uri="{FF2B5EF4-FFF2-40B4-BE49-F238E27FC236}">
                <a16:creationId xmlns:a16="http://schemas.microsoft.com/office/drawing/2014/main" id="{B5207A97-5847-9441-BE81-897D9F4A90FA}"/>
              </a:ext>
            </a:extLst>
          </p:cNvPr>
          <p:cNvSpPr>
            <a:spLocks noGrp="1"/>
          </p:cNvSpPr>
          <p:nvPr>
            <p:ph type="title"/>
          </p:nvPr>
        </p:nvSpPr>
        <p:spPr/>
        <p:txBody>
          <a:bodyPr/>
          <a:lstStyle/>
          <a:p>
            <a:endParaRPr lang="es-CO"/>
          </a:p>
        </p:txBody>
      </p:sp>
    </p:spTree>
    <p:extLst>
      <p:ext uri="{BB962C8B-B14F-4D97-AF65-F5344CB8AC3E}">
        <p14:creationId xmlns:p14="http://schemas.microsoft.com/office/powerpoint/2010/main" val="381675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75CCE4B-5A86-5648-8E75-AD7BB35F9400}"/>
              </a:ext>
            </a:extLst>
          </p:cNvPr>
          <p:cNvSpPr>
            <a:spLocks noGrp="1"/>
          </p:cNvSpPr>
          <p:nvPr>
            <p:ph type="body" idx="1"/>
          </p:nvPr>
        </p:nvSpPr>
        <p:spPr/>
        <p:txBody>
          <a:bodyPr/>
          <a:lstStyle/>
          <a:p>
            <a:endParaRPr lang="es-CO"/>
          </a:p>
        </p:txBody>
      </p:sp>
      <p:sp>
        <p:nvSpPr>
          <p:cNvPr id="3" name="Título 2">
            <a:extLst>
              <a:ext uri="{FF2B5EF4-FFF2-40B4-BE49-F238E27FC236}">
                <a16:creationId xmlns:a16="http://schemas.microsoft.com/office/drawing/2014/main" id="{319C66A1-A76F-C043-9374-93C12070BADF}"/>
              </a:ext>
            </a:extLst>
          </p:cNvPr>
          <p:cNvSpPr>
            <a:spLocks noGrp="1"/>
          </p:cNvSpPr>
          <p:nvPr>
            <p:ph type="title"/>
          </p:nvPr>
        </p:nvSpPr>
        <p:spPr/>
        <p:txBody>
          <a:bodyPr/>
          <a:lstStyle/>
          <a:p>
            <a:endParaRPr lang="es-CO"/>
          </a:p>
        </p:txBody>
      </p:sp>
      <p:pic>
        <p:nvPicPr>
          <p:cNvPr id="5" name="Imagen 4">
            <a:extLst>
              <a:ext uri="{FF2B5EF4-FFF2-40B4-BE49-F238E27FC236}">
                <a16:creationId xmlns:a16="http://schemas.microsoft.com/office/drawing/2014/main" id="{8729795D-1FBB-6B48-9C34-D52C551277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3999" cy="7101408"/>
          </a:xfrm>
          <a:prstGeom prst="rect">
            <a:avLst/>
          </a:prstGeom>
        </p:spPr>
      </p:pic>
    </p:spTree>
    <p:extLst>
      <p:ext uri="{BB962C8B-B14F-4D97-AF65-F5344CB8AC3E}">
        <p14:creationId xmlns:p14="http://schemas.microsoft.com/office/powerpoint/2010/main" val="366369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CE7610A-1FE6-1D4C-B03C-31E23E1B6628}"/>
              </a:ext>
            </a:extLst>
          </p:cNvPr>
          <p:cNvSpPr>
            <a:spLocks noGrp="1"/>
          </p:cNvSpPr>
          <p:nvPr>
            <p:ph type="title"/>
          </p:nvPr>
        </p:nvSpPr>
        <p:spPr/>
        <p:txBody>
          <a:bodyPr/>
          <a:lstStyle/>
          <a:p>
            <a:endParaRPr lang="es-CO"/>
          </a:p>
        </p:txBody>
      </p:sp>
      <p:sp>
        <p:nvSpPr>
          <p:cNvPr id="5" name="Marcador de contenido 4">
            <a:extLst>
              <a:ext uri="{FF2B5EF4-FFF2-40B4-BE49-F238E27FC236}">
                <a16:creationId xmlns:a16="http://schemas.microsoft.com/office/drawing/2014/main" id="{F492B4FD-89B6-5340-8201-1303A8C6DDD5}"/>
              </a:ext>
            </a:extLst>
          </p:cNvPr>
          <p:cNvSpPr>
            <a:spLocks noGrp="1"/>
          </p:cNvSpPr>
          <p:nvPr>
            <p:ph idx="1"/>
          </p:nvPr>
        </p:nvSpPr>
        <p:spPr/>
        <p:txBody>
          <a:bodyPr/>
          <a:lstStyle/>
          <a:p>
            <a:endParaRPr lang="es-CO" dirty="0"/>
          </a:p>
        </p:txBody>
      </p:sp>
      <p:pic>
        <p:nvPicPr>
          <p:cNvPr id="13" name="Imagen 12">
            <a:extLst>
              <a:ext uri="{FF2B5EF4-FFF2-40B4-BE49-F238E27FC236}">
                <a16:creationId xmlns:a16="http://schemas.microsoft.com/office/drawing/2014/main" id="{F8ABD6D3-B3D1-5441-8EE1-6EE92C970B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589446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2878</TotalTime>
  <Words>2427</Words>
  <Application>Microsoft Office PowerPoint</Application>
  <PresentationFormat>On-screen Show (4:3)</PresentationFormat>
  <Paragraphs>80</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Constantia</vt:lpstr>
      <vt:lpstr>Franklin Gothic Book</vt:lpstr>
      <vt:lpstr>Franklin Gothic Medium</vt:lpstr>
      <vt:lpstr>Wingdings 2</vt:lpstr>
      <vt:lpstr>Wingdings 3</vt:lpstr>
      <vt:lpstr>Viajes</vt:lpstr>
      <vt:lpstr>La vida espiritual COMO UN CAMINO A SEGUIR A JESÚS Y EL ARTE COMO UNA EXPRESIÓN ESPIRITUAL  </vt:lpstr>
      <vt:lpstr>En sus inicios…</vt:lpstr>
      <vt:lpstr>¿Por qué no hago el bien que quiero?</vt:lpstr>
      <vt:lpstr>La espiritualidad es un camino…</vt:lpstr>
      <vt:lpstr>PowerPoint Presentation</vt:lpstr>
      <vt:lpstr>PowerPoint Presentation</vt:lpstr>
      <vt:lpstr>PowerPoint Presentation</vt:lpstr>
      <vt:lpstr>PowerPoint Presentation</vt:lpstr>
      <vt:lpstr>PowerPoint Presentation</vt:lpstr>
      <vt:lpstr>PowerPoint Presentation</vt:lpstr>
      <vt:lpstr>La creación  de adán </vt:lpstr>
      <vt:lpstr>PowerPoint Presentation</vt:lpstr>
      <vt:lpstr>elogio que San Juan Pablo II hizo a este fresco de Miguel  Ángel el 8 de  abril de 1994, cuando el “Papa Peregrino”4 inauguró la restauración de los frescos del  renacentista, en la Capilla Sixtina:  </vt:lpstr>
      <vt:lpstr>LA VIDA DE JESÚS, EL ARTE Y SU ESPIRITUALIDAD </vt:lpstr>
      <vt:lpstr>PowerPoint Presentation</vt:lpstr>
      <vt:lpstr>PowerPoint Presentation</vt:lpstr>
      <vt:lpstr>PowerPoint Presentation</vt:lpstr>
      <vt:lpstr>La parábola del hijo pródigo en una pintura </vt:lpstr>
      <vt:lpstr>Autor de la pintura: Rembrandt el regreso del hijo pródigo autor: Henri J.M. Nouwen</vt:lpstr>
      <vt:lpstr>Una mirada…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MUJERES, EL ARTE Y LA ESPIRTUALIDAD</vt:lpstr>
      <vt:lpstr>PowerPoint Presentation</vt:lpstr>
      <vt:lpstr>PowerPoint Presentation</vt:lpstr>
      <vt:lpstr>PowerPoint Presentation</vt:lpstr>
      <vt:lpstr>PowerPoint Presentation</vt:lpstr>
      <vt:lpstr>PowerPoint Presentation</vt:lpstr>
      <vt:lpstr>PowerPoint Presentation</vt:lpstr>
      <vt:lpstr>¿A DÓNDE MIRAN?</vt:lpstr>
      <vt:lpstr>PowerPoint Presentation</vt:lpstr>
      <vt:lpstr>PowerPoint Presentation</vt:lpstr>
      <vt:lpstr>UNA MIRADA TEOLÓGICA </vt:lpstr>
      <vt:lpstr>LOS COLORES</vt:lpstr>
      <vt:lpstr>¿QUÉ CONTEMPLAN?</vt:lpstr>
      <vt:lpstr>¿QUÉ REFLEJA?</vt:lpstr>
      <vt:lpstr>¿Qué vemos a la luz de la ESPIRITUALIDAD HOY?</vt:lpstr>
      <vt:lpstr>UNA REALIDAD DE LA FAMILIA HOY</vt:lpstr>
      <vt:lpstr>Y sexual</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dc:creator>
  <cp:lastModifiedBy>Rene M Smith</cp:lastModifiedBy>
  <cp:revision>156</cp:revision>
  <dcterms:created xsi:type="dcterms:W3CDTF">2011-07-31T13:12:45Z</dcterms:created>
  <dcterms:modified xsi:type="dcterms:W3CDTF">2023-08-02T01:16:40Z</dcterms:modified>
</cp:coreProperties>
</file>