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35" r:id="rId2"/>
    <p:sldId id="260" r:id="rId3"/>
    <p:sldId id="259" r:id="rId4"/>
    <p:sldId id="323" r:id="rId5"/>
    <p:sldId id="320" r:id="rId6"/>
    <p:sldId id="321" r:id="rId7"/>
    <p:sldId id="322" r:id="rId8"/>
    <p:sldId id="263" r:id="rId9"/>
    <p:sldId id="265" r:id="rId10"/>
    <p:sldId id="336" r:id="rId11"/>
    <p:sldId id="337" r:id="rId12"/>
    <p:sldId id="338" r:id="rId13"/>
    <p:sldId id="279" r:id="rId14"/>
    <p:sldId id="280" r:id="rId15"/>
    <p:sldId id="282" r:id="rId16"/>
    <p:sldId id="283" r:id="rId17"/>
    <p:sldId id="284" r:id="rId18"/>
    <p:sldId id="285" r:id="rId19"/>
    <p:sldId id="286" r:id="rId20"/>
    <p:sldId id="287" r:id="rId21"/>
    <p:sldId id="33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7"/>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11/18/22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11/18/22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FA33585-089D-7511-676B-603D971493E5}"/>
              </a:ext>
            </a:extLst>
          </p:cNvPr>
          <p:cNvSpPr>
            <a:spLocks noGrp="1"/>
          </p:cNvSpPr>
          <p:nvPr>
            <p:ph type="ctrTitle"/>
          </p:nvPr>
        </p:nvSpPr>
        <p:spPr/>
        <p:txBody>
          <a:bodyPr>
            <a:normAutofit fontScale="90000"/>
          </a:bodyPr>
          <a:lstStyle/>
          <a:p>
            <a:pPr algn="ctr"/>
            <a:br>
              <a:rPr lang="es-MX" dirty="0"/>
            </a:br>
            <a:r>
              <a:rPr lang="es-MX" dirty="0"/>
              <a:t>LOS ASOCIADOS NOS RETAN </a:t>
            </a:r>
            <a:endParaRPr lang="es-ES_tradnl" dirty="0"/>
          </a:p>
        </p:txBody>
      </p:sp>
      <p:sp>
        <p:nvSpPr>
          <p:cNvPr id="5" name="Subtítulo 4">
            <a:extLst>
              <a:ext uri="{FF2B5EF4-FFF2-40B4-BE49-F238E27FC236}">
                <a16:creationId xmlns:a16="http://schemas.microsoft.com/office/drawing/2014/main" id="{2C54C883-ED11-CE11-5E87-EB34FDF1801A}"/>
              </a:ext>
            </a:extLst>
          </p:cNvPr>
          <p:cNvSpPr>
            <a:spLocks noGrp="1"/>
          </p:cNvSpPr>
          <p:nvPr>
            <p:ph type="subTitle" idx="1"/>
          </p:nvPr>
        </p:nvSpPr>
        <p:spPr>
          <a:xfrm>
            <a:off x="810001" y="5280846"/>
            <a:ext cx="10572000" cy="1142813"/>
          </a:xfrm>
        </p:spPr>
        <p:txBody>
          <a:bodyPr>
            <a:noAutofit/>
          </a:bodyPr>
          <a:lstStyle/>
          <a:p>
            <a:pPr algn="ctr"/>
            <a:r>
              <a:rPr lang="es-ES_tradnl" sz="1500" dirty="0"/>
              <a:t>P. WILSON SOSSA, CJM </a:t>
            </a:r>
          </a:p>
          <a:p>
            <a:pPr algn="ctr"/>
            <a:r>
              <a:rPr lang="es-ES_tradnl" sz="1500" dirty="0"/>
              <a:t>CENTRO DE FORMACIÓN “LA MISIÓN”</a:t>
            </a:r>
          </a:p>
        </p:txBody>
      </p:sp>
    </p:spTree>
    <p:extLst>
      <p:ext uri="{BB962C8B-B14F-4D97-AF65-F5344CB8AC3E}">
        <p14:creationId xmlns:p14="http://schemas.microsoft.com/office/powerpoint/2010/main" val="426777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2EA30-450A-0DB5-A3E7-C839FE021FFE}"/>
              </a:ext>
            </a:extLst>
          </p:cNvPr>
          <p:cNvSpPr>
            <a:spLocks noGrp="1"/>
          </p:cNvSpPr>
          <p:nvPr>
            <p:ph type="title"/>
          </p:nvPr>
        </p:nvSpPr>
        <p:spPr>
          <a:xfrm>
            <a:off x="332708" y="-618173"/>
            <a:ext cx="5365218" cy="3388287"/>
          </a:xfrm>
        </p:spPr>
        <p:txBody>
          <a:bodyPr anchor="ctr">
            <a:normAutofit/>
          </a:bodyPr>
          <a:lstStyle/>
          <a:p>
            <a:r>
              <a:rPr lang="es-ES_tradnl" dirty="0"/>
              <a:t>IGLESIA SINODAL </a:t>
            </a:r>
          </a:p>
        </p:txBody>
      </p:sp>
      <p:sp>
        <p:nvSpPr>
          <p:cNvPr id="3" name="Marcador de contenido 2">
            <a:extLst>
              <a:ext uri="{FF2B5EF4-FFF2-40B4-BE49-F238E27FC236}">
                <a16:creationId xmlns:a16="http://schemas.microsoft.com/office/drawing/2014/main" id="{9B975157-2A88-0B45-7AA6-0499E99F81A1}"/>
              </a:ext>
            </a:extLst>
          </p:cNvPr>
          <p:cNvSpPr>
            <a:spLocks noGrp="1"/>
          </p:cNvSpPr>
          <p:nvPr>
            <p:ph idx="1"/>
          </p:nvPr>
        </p:nvSpPr>
        <p:spPr>
          <a:xfrm>
            <a:off x="6008068" y="978993"/>
            <a:ext cx="5365218" cy="4900014"/>
          </a:xfrm>
          <a:effectLst/>
        </p:spPr>
        <p:txBody>
          <a:bodyPr>
            <a:normAutofit/>
          </a:bodyPr>
          <a:lstStyle/>
          <a:p>
            <a:pPr>
              <a:lnSpc>
                <a:spcPct val="90000"/>
              </a:lnSpc>
            </a:pPr>
            <a:r>
              <a:rPr lang="es-ES_tradnl" sz="1900" i="1" dirty="0"/>
              <a:t>El significado de la Iglesia de la comunión: significa ante todo una mirada del corazón sobre todo hacia </a:t>
            </a:r>
            <a:r>
              <a:rPr lang="es-ES_tradnl" sz="1900" b="1" i="1" u="sng" dirty="0"/>
              <a:t>el misterio de la Trinidad </a:t>
            </a:r>
            <a:r>
              <a:rPr lang="es-ES_tradnl" sz="1900" i="1" dirty="0"/>
              <a:t>que habita en nosotros, y cuya luz ha de ser reconocida también en </a:t>
            </a:r>
            <a:r>
              <a:rPr lang="es-ES_tradnl" sz="1900" b="1" i="1" dirty="0"/>
              <a:t>el rostro de los hermanos </a:t>
            </a:r>
            <a:r>
              <a:rPr lang="es-ES_tradnl" sz="1900" i="1" dirty="0"/>
              <a:t>que están a nuestro lado.</a:t>
            </a:r>
            <a:r>
              <a:rPr lang="es-MX" sz="1900" i="1" dirty="0"/>
              <a:t> </a:t>
            </a:r>
          </a:p>
          <a:p>
            <a:pPr>
              <a:lnSpc>
                <a:spcPct val="90000"/>
              </a:lnSpc>
            </a:pPr>
            <a:r>
              <a:rPr lang="es-MX" sz="1900" i="1" dirty="0"/>
              <a:t>EL LLAMADO A SER ASOCIADO </a:t>
            </a:r>
          </a:p>
          <a:p>
            <a:pPr>
              <a:lnSpc>
                <a:spcPct val="90000"/>
              </a:lnSpc>
            </a:pPr>
            <a:r>
              <a:rPr lang="es-MX" sz="1900" i="1" dirty="0"/>
              <a:t>La primera página de los Coloquios interiores es </a:t>
            </a:r>
            <a:r>
              <a:rPr lang="es-MX" sz="1900" b="1" i="1" u="sng" dirty="0"/>
              <a:t>contemplación de la Trinidad</a:t>
            </a:r>
            <a:r>
              <a:rPr lang="es-MX" sz="1900" i="1" dirty="0"/>
              <a:t>, de Dios en sí mismo, de los favores con que desde toda la eternidad nos ha colmado. </a:t>
            </a:r>
            <a:r>
              <a:rPr lang="es-MX" sz="1900" b="1" i="1" dirty="0">
                <a:solidFill>
                  <a:srgbClr val="FF0000"/>
                </a:solidFill>
              </a:rPr>
              <a:t>"Me pensó, me miró con ojos de misericordia, me amó con ternura, creó el mundo y lo conserva por amor de mí" (SJE, OC 11, 135).</a:t>
            </a:r>
          </a:p>
          <a:p>
            <a:pPr marL="0" indent="0">
              <a:lnSpc>
                <a:spcPct val="90000"/>
              </a:lnSpc>
              <a:buNone/>
            </a:pPr>
            <a:r>
              <a:rPr lang="es-ES_tradnl" sz="1900" dirty="0"/>
              <a:t> </a:t>
            </a:r>
            <a:endParaRPr lang="es-CO" sz="1900" dirty="0"/>
          </a:p>
          <a:p>
            <a:pPr>
              <a:lnSpc>
                <a:spcPct val="90000"/>
              </a:lnSpc>
            </a:pPr>
            <a:endParaRPr lang="es-ES_tradnl" sz="1900" dirty="0"/>
          </a:p>
        </p:txBody>
      </p:sp>
      <p:pic>
        <p:nvPicPr>
          <p:cNvPr id="9" name="Imagen 8">
            <a:extLst>
              <a:ext uri="{FF2B5EF4-FFF2-40B4-BE49-F238E27FC236}">
                <a16:creationId xmlns:a16="http://schemas.microsoft.com/office/drawing/2014/main" id="{97A6AEAA-C184-E7E3-A16F-E40AC979F5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1380" y="1741111"/>
            <a:ext cx="5476545" cy="4781847"/>
          </a:xfrm>
          <a:prstGeom prst="rect">
            <a:avLst/>
          </a:prstGeom>
        </p:spPr>
      </p:pic>
      <p:sp>
        <p:nvSpPr>
          <p:cNvPr id="11" name="CuadroTexto 10">
            <a:extLst>
              <a:ext uri="{FF2B5EF4-FFF2-40B4-BE49-F238E27FC236}">
                <a16:creationId xmlns:a16="http://schemas.microsoft.com/office/drawing/2014/main" id="{DD61D4E0-3751-5CD2-998E-E852149FA9FE}"/>
              </a:ext>
            </a:extLst>
          </p:cNvPr>
          <p:cNvSpPr txBox="1"/>
          <p:nvPr/>
        </p:nvSpPr>
        <p:spPr>
          <a:xfrm>
            <a:off x="275269" y="9043609"/>
            <a:ext cx="4884038" cy="230832"/>
          </a:xfrm>
          <a:prstGeom prst="rect">
            <a:avLst/>
          </a:prstGeom>
          <a:noFill/>
        </p:spPr>
        <p:txBody>
          <a:bodyPr wrap="square" rtlCol="0">
            <a:spAutoFit/>
          </a:bodyPr>
          <a:lstStyle/>
          <a:p>
            <a:r>
              <a:rPr lang="es-CO" sz="900">
                <a:hlinkClick r:id="rId3" tooltip="https://www.flickr.com/photos/157056965@N05/36075788485"/>
              </a:rPr>
              <a:t>Esta foto</a:t>
            </a:r>
            <a:r>
              <a:rPr lang="es-CO" sz="900"/>
              <a:t> de Autor desconocido está bajo licencia </a:t>
            </a:r>
            <a:r>
              <a:rPr lang="es-CO" sz="900">
                <a:hlinkClick r:id="rId4" tooltip="https://creativecommons.org/licenses/by-nc-sa/3.0/"/>
              </a:rPr>
              <a:t>CC BY-SA-NC</a:t>
            </a:r>
            <a:endParaRPr lang="es-CO" sz="900"/>
          </a:p>
        </p:txBody>
      </p:sp>
    </p:spTree>
    <p:extLst>
      <p:ext uri="{BB962C8B-B14F-4D97-AF65-F5344CB8AC3E}">
        <p14:creationId xmlns:p14="http://schemas.microsoft.com/office/powerpoint/2010/main" val="209448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B6780-6AA8-5276-B4C1-6DFBCD9743F9}"/>
              </a:ext>
            </a:extLst>
          </p:cNvPr>
          <p:cNvSpPr>
            <a:spLocks noGrp="1"/>
          </p:cNvSpPr>
          <p:nvPr>
            <p:ph type="title"/>
          </p:nvPr>
        </p:nvSpPr>
        <p:spPr>
          <a:xfrm>
            <a:off x="8432825" y="1303113"/>
            <a:ext cx="3372079" cy="4251775"/>
          </a:xfrm>
          <a:effectLst/>
        </p:spPr>
        <p:txBody>
          <a:bodyPr anchor="ctr">
            <a:normAutofit/>
          </a:bodyPr>
          <a:lstStyle/>
          <a:p>
            <a:pPr>
              <a:lnSpc>
                <a:spcPct val="90000"/>
              </a:lnSpc>
            </a:pPr>
            <a:r>
              <a:rPr lang="es-ES_tradnl" sz="3100"/>
              <a:t>SJE, inspirador de la fundación de la comunidad de padres Eudistas: esta inspiración nos sirve en un pastoreo </a:t>
            </a:r>
          </a:p>
        </p:txBody>
      </p:sp>
      <p:sp>
        <p:nvSpPr>
          <p:cNvPr id="3" name="Marcador de contenido 2">
            <a:extLst>
              <a:ext uri="{FF2B5EF4-FFF2-40B4-BE49-F238E27FC236}">
                <a16:creationId xmlns:a16="http://schemas.microsoft.com/office/drawing/2014/main" id="{E0473FB2-6472-EE0E-5FD6-78F82DF7305A}"/>
              </a:ext>
            </a:extLst>
          </p:cNvPr>
          <p:cNvSpPr>
            <a:spLocks noGrp="1"/>
          </p:cNvSpPr>
          <p:nvPr>
            <p:ph idx="1"/>
          </p:nvPr>
        </p:nvSpPr>
        <p:spPr>
          <a:xfrm>
            <a:off x="451514" y="978993"/>
            <a:ext cx="5830952" cy="4900014"/>
          </a:xfrm>
          <a:effectLst/>
        </p:spPr>
        <p:txBody>
          <a:bodyPr>
            <a:normAutofit fontScale="92500" lnSpcReduction="10000"/>
          </a:bodyPr>
          <a:lstStyle/>
          <a:p>
            <a:r>
              <a:rPr lang="es-MX" b="1" dirty="0"/>
              <a:t>Al fundar la Congregación de Jesús y María, pensó Juan Eudes en la </a:t>
            </a:r>
            <a:r>
              <a:rPr lang="es-MX" b="1" u="sng" dirty="0"/>
              <a:t>Trinidad divina</a:t>
            </a:r>
            <a:r>
              <a:rPr lang="es-MX" b="1" dirty="0"/>
              <a:t>. "Esta Congregación está dedicada y consagrada en primer lugar a la Trinidad santa. Ella es el origen y el fin de toda la dignidad y santidad del orden sacerdotal así como de todas sus funciones". Luego le dio el </a:t>
            </a:r>
            <a:r>
              <a:rPr lang="es-MX" b="1" u="sng" dirty="0"/>
              <a:t>carácter cálido de un hogar</a:t>
            </a:r>
            <a:r>
              <a:rPr lang="es-MX" b="1" dirty="0"/>
              <a:t>: "Está dedicada también a la más digna y santa de cuantas comunidades han existido y existirán: </a:t>
            </a:r>
            <a:r>
              <a:rPr lang="es-MX" b="1" u="sng" dirty="0"/>
              <a:t>la sagrada comunidad de Jesús, María y José.</a:t>
            </a:r>
            <a:r>
              <a:rPr lang="es-MX" b="1" dirty="0"/>
              <a:t> Ella la contempla y venera como su regla, su ejemplar y su modelo. Se propone expresar en sí la imagen y semejanza de esta </a:t>
            </a:r>
            <a:r>
              <a:rPr lang="es-MX" b="1" u="sng" dirty="0"/>
              <a:t>sagrada familia</a:t>
            </a:r>
            <a:r>
              <a:rPr lang="es-MX" b="1" dirty="0"/>
              <a:t>" (SJE, OC IX, 143). </a:t>
            </a:r>
          </a:p>
          <a:p>
            <a:endParaRPr lang="es-ES_tradnl" dirty="0"/>
          </a:p>
        </p:txBody>
      </p:sp>
    </p:spTree>
    <p:extLst>
      <p:ext uri="{BB962C8B-B14F-4D97-AF65-F5344CB8AC3E}">
        <p14:creationId xmlns:p14="http://schemas.microsoft.com/office/powerpoint/2010/main" val="227999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47A04-CF51-7C41-F05F-5B2E84041BD3}"/>
              </a:ext>
            </a:extLst>
          </p:cNvPr>
          <p:cNvSpPr>
            <a:spLocks noGrp="1"/>
          </p:cNvSpPr>
          <p:nvPr>
            <p:ph type="title"/>
          </p:nvPr>
        </p:nvSpPr>
        <p:spPr>
          <a:xfrm>
            <a:off x="451515" y="1734857"/>
            <a:ext cx="3765483" cy="3388287"/>
          </a:xfrm>
        </p:spPr>
        <p:txBody>
          <a:bodyPr anchor="ctr">
            <a:normAutofit/>
          </a:bodyPr>
          <a:lstStyle/>
          <a:p>
            <a:pPr>
              <a:lnSpc>
                <a:spcPct val="90000"/>
              </a:lnSpc>
            </a:pPr>
            <a:r>
              <a:rPr lang="es-ES_tradnl" dirty="0"/>
              <a:t>¿En qué consiste la santidad de un pastor en la escuela de SJE? </a:t>
            </a:r>
            <a:endParaRPr lang="es-ES_tradnl"/>
          </a:p>
        </p:txBody>
      </p:sp>
      <p:sp>
        <p:nvSpPr>
          <p:cNvPr id="3" name="Marcador de contenido 2">
            <a:extLst>
              <a:ext uri="{FF2B5EF4-FFF2-40B4-BE49-F238E27FC236}">
                <a16:creationId xmlns:a16="http://schemas.microsoft.com/office/drawing/2014/main" id="{44BA0790-A069-A7BD-B806-2726A10FF4A2}"/>
              </a:ext>
            </a:extLst>
          </p:cNvPr>
          <p:cNvSpPr>
            <a:spLocks noGrp="1"/>
          </p:cNvSpPr>
          <p:nvPr>
            <p:ph idx="1"/>
          </p:nvPr>
        </p:nvSpPr>
        <p:spPr>
          <a:xfrm>
            <a:off x="6008068" y="978993"/>
            <a:ext cx="5365218" cy="4900014"/>
          </a:xfrm>
          <a:effectLst/>
        </p:spPr>
        <p:txBody>
          <a:bodyPr>
            <a:normAutofit/>
          </a:bodyPr>
          <a:lstStyle/>
          <a:p>
            <a:pPr algn="just"/>
            <a:r>
              <a:rPr lang="es-MX" sz="3000" i="1" dirty="0"/>
              <a:t>Responde: "Primero: separación y alejamiento del pecado. Segundo: renuncia de sí mismo y de todo lo que no es Dios. Tercero: Unión muy estrecha con Dios, mediante la gracia santificante, la fe, el amor y la práctica de las demás virtudes" (SJE, OC V, 379).</a:t>
            </a:r>
            <a:endParaRPr lang="es-CO" sz="3000" i="1" dirty="0"/>
          </a:p>
          <a:p>
            <a:pPr marL="0" indent="0">
              <a:buNone/>
            </a:pPr>
            <a:endParaRPr lang="es-ES_tradnl" sz="2000" dirty="0"/>
          </a:p>
        </p:txBody>
      </p:sp>
    </p:spTree>
    <p:extLst>
      <p:ext uri="{BB962C8B-B14F-4D97-AF65-F5344CB8AC3E}">
        <p14:creationId xmlns:p14="http://schemas.microsoft.com/office/powerpoint/2010/main" val="12837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79576" y="1628800"/>
            <a:ext cx="7560840" cy="2016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2" name="1 Título"/>
          <p:cNvSpPr>
            <a:spLocks noGrp="1"/>
          </p:cNvSpPr>
          <p:nvPr>
            <p:ph type="title"/>
          </p:nvPr>
        </p:nvSpPr>
        <p:spPr>
          <a:xfrm>
            <a:off x="1981200" y="413792"/>
            <a:ext cx="8229600" cy="1143000"/>
          </a:xfrm>
        </p:spPr>
        <p:txBody>
          <a:bodyPr>
            <a:normAutofit fontScale="90000"/>
          </a:bodyPr>
          <a:lstStyle/>
          <a:p>
            <a:r>
              <a:rPr lang="es-CO" b="1" dirty="0"/>
              <a:t>Vive la opción por los nuevos Areópagos O LUGARES DE ESPIRITUALIDAD HOY: </a:t>
            </a:r>
            <a:br>
              <a:rPr lang="es-CO" dirty="0"/>
            </a:br>
            <a:endParaRPr lang="es-CO" dirty="0"/>
          </a:p>
        </p:txBody>
      </p:sp>
      <p:sp>
        <p:nvSpPr>
          <p:cNvPr id="3" name="2 Marcador de contenido"/>
          <p:cNvSpPr>
            <a:spLocks noGrp="1"/>
          </p:cNvSpPr>
          <p:nvPr>
            <p:ph idx="1"/>
          </p:nvPr>
        </p:nvSpPr>
        <p:spPr>
          <a:xfrm>
            <a:off x="2279576" y="2015732"/>
            <a:ext cx="7560840" cy="3450613"/>
          </a:xfrm>
        </p:spPr>
        <p:txBody>
          <a:bodyPr/>
          <a:lstStyle/>
          <a:p>
            <a:pPr>
              <a:buNone/>
            </a:pPr>
            <a:r>
              <a:rPr lang="es-CO" dirty="0"/>
              <a:t>   En la nueva realidad socio-cultural aparecen nuevos espacios y nuevos desafíos para la misión, y por eso exigen nueva atención y nuevo compromiso.</a:t>
            </a:r>
          </a:p>
          <a:p>
            <a:endParaRPr lang="es-CO" dirty="0"/>
          </a:p>
        </p:txBody>
      </p:sp>
      <p:pic>
        <p:nvPicPr>
          <p:cNvPr id="5" name="4 Imagen" descr="Papa-jovenes.jpg"/>
          <p:cNvPicPr>
            <a:picLocks noChangeAspect="1"/>
          </p:cNvPicPr>
          <p:nvPr/>
        </p:nvPicPr>
        <p:blipFill>
          <a:blip r:embed="rId2" cstate="print"/>
          <a:stretch>
            <a:fillRect/>
          </a:stretch>
        </p:blipFill>
        <p:spPr>
          <a:xfrm>
            <a:off x="3935760" y="3789041"/>
            <a:ext cx="4644008" cy="270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719736" y="980728"/>
            <a:ext cx="4320480"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10" name="9 Rectángulo"/>
          <p:cNvSpPr/>
          <p:nvPr/>
        </p:nvSpPr>
        <p:spPr>
          <a:xfrm>
            <a:off x="981307" y="188640"/>
            <a:ext cx="995803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Rectángulo"/>
          <p:cNvSpPr/>
          <p:nvPr/>
        </p:nvSpPr>
        <p:spPr>
          <a:xfrm>
            <a:off x="1919536" y="3652148"/>
            <a:ext cx="7704856"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7" name="6 Rectángulo"/>
          <p:cNvSpPr/>
          <p:nvPr/>
        </p:nvSpPr>
        <p:spPr>
          <a:xfrm>
            <a:off x="1919536" y="3284984"/>
            <a:ext cx="7704856" cy="3671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8" name="7 Rectángulo"/>
          <p:cNvSpPr/>
          <p:nvPr/>
        </p:nvSpPr>
        <p:spPr>
          <a:xfrm>
            <a:off x="1919536" y="4228211"/>
            <a:ext cx="7704856" cy="5760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6" name="5 Rectángulo"/>
          <p:cNvSpPr/>
          <p:nvPr/>
        </p:nvSpPr>
        <p:spPr>
          <a:xfrm>
            <a:off x="1919536" y="2708920"/>
            <a:ext cx="7704856"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5" name="4 Rectángulo"/>
          <p:cNvSpPr/>
          <p:nvPr/>
        </p:nvSpPr>
        <p:spPr>
          <a:xfrm>
            <a:off x="1919536" y="2132856"/>
            <a:ext cx="7704856"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4" name="3 Rectángulo"/>
          <p:cNvSpPr/>
          <p:nvPr/>
        </p:nvSpPr>
        <p:spPr>
          <a:xfrm>
            <a:off x="1919536" y="1556792"/>
            <a:ext cx="7704856"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2" name="1 Título"/>
          <p:cNvSpPr>
            <a:spLocks noGrp="1"/>
          </p:cNvSpPr>
          <p:nvPr>
            <p:ph type="title"/>
          </p:nvPr>
        </p:nvSpPr>
        <p:spPr>
          <a:xfrm>
            <a:off x="981307" y="167519"/>
            <a:ext cx="9958039" cy="720080"/>
          </a:xfrm>
        </p:spPr>
        <p:txBody>
          <a:bodyPr>
            <a:normAutofit fontScale="90000"/>
          </a:bodyPr>
          <a:lstStyle/>
          <a:p>
            <a:r>
              <a:rPr lang="es-CO" sz="3600" b="1" dirty="0">
                <a:solidFill>
                  <a:schemeClr val="bg1"/>
                </a:solidFill>
              </a:rPr>
              <a:t>LOS Areópagos PROPUESTOS POR EL PAPA FRANCISCO HOY: </a:t>
            </a:r>
            <a:br>
              <a:rPr lang="es-CO" dirty="0"/>
            </a:br>
            <a:endParaRPr lang="es-CO" dirty="0"/>
          </a:p>
        </p:txBody>
      </p:sp>
      <p:sp>
        <p:nvSpPr>
          <p:cNvPr id="3" name="2 Marcador de contenido"/>
          <p:cNvSpPr>
            <a:spLocks noGrp="1"/>
          </p:cNvSpPr>
          <p:nvPr>
            <p:ph idx="1"/>
          </p:nvPr>
        </p:nvSpPr>
        <p:spPr>
          <a:xfrm>
            <a:off x="1919536" y="1700809"/>
            <a:ext cx="9135318" cy="3103468"/>
          </a:xfrm>
        </p:spPr>
        <p:txBody>
          <a:bodyPr>
            <a:normAutofit/>
          </a:bodyPr>
          <a:lstStyle/>
          <a:p>
            <a:pPr lvl="0"/>
            <a:r>
              <a:rPr lang="es-CO" dirty="0"/>
              <a:t>El espacio de los </a:t>
            </a:r>
            <a:r>
              <a:rPr lang="es-CO" b="1" dirty="0"/>
              <a:t>derechos humanos: Encíclica </a:t>
            </a:r>
            <a:r>
              <a:rPr lang="es-CO" b="1" dirty="0" err="1"/>
              <a:t>Fratelli</a:t>
            </a:r>
            <a:r>
              <a:rPr lang="es-CO" b="1" dirty="0"/>
              <a:t> </a:t>
            </a:r>
            <a:r>
              <a:rPr lang="es-CO" b="1" dirty="0" err="1"/>
              <a:t>Tutti</a:t>
            </a:r>
            <a:r>
              <a:rPr lang="es-CO" b="1" dirty="0"/>
              <a:t> </a:t>
            </a:r>
            <a:endParaRPr lang="es-CO" dirty="0"/>
          </a:p>
          <a:p>
            <a:pPr lvl="0"/>
            <a:r>
              <a:rPr lang="es-CO" dirty="0"/>
              <a:t>El espacio de</a:t>
            </a:r>
            <a:r>
              <a:rPr lang="es-CO" b="1" dirty="0"/>
              <a:t> justicia, paz y reconciliación: Encíclica </a:t>
            </a:r>
            <a:r>
              <a:rPr lang="es-CO" b="1" dirty="0" err="1"/>
              <a:t>Fratelli</a:t>
            </a:r>
            <a:r>
              <a:rPr lang="es-CO" b="1" dirty="0"/>
              <a:t> </a:t>
            </a:r>
            <a:r>
              <a:rPr lang="es-CO" b="1" dirty="0" err="1"/>
              <a:t>Tutti</a:t>
            </a:r>
            <a:r>
              <a:rPr lang="es-CO" b="1" dirty="0"/>
              <a:t> </a:t>
            </a:r>
            <a:endParaRPr lang="es-CO" dirty="0"/>
          </a:p>
          <a:p>
            <a:pPr lvl="0"/>
            <a:r>
              <a:rPr lang="es-CO" b="1" dirty="0"/>
              <a:t>E</a:t>
            </a:r>
            <a:r>
              <a:rPr lang="es-CO" dirty="0"/>
              <a:t>l espacio del </a:t>
            </a:r>
            <a:r>
              <a:rPr lang="es-CO" b="1" dirty="0"/>
              <a:t>cuidado de la creación: Encíclica “</a:t>
            </a:r>
            <a:r>
              <a:rPr lang="es-CO" b="1" dirty="0" err="1"/>
              <a:t>laudato</a:t>
            </a:r>
            <a:r>
              <a:rPr lang="es-CO" b="1" dirty="0"/>
              <a:t> sí”</a:t>
            </a:r>
            <a:endParaRPr lang="es-CO" dirty="0"/>
          </a:p>
          <a:p>
            <a:pPr lvl="0"/>
            <a:r>
              <a:rPr lang="es-CO" dirty="0"/>
              <a:t>El espacio de la </a:t>
            </a:r>
            <a:r>
              <a:rPr lang="es-CO" b="1" dirty="0"/>
              <a:t>comunicación social y dialogo </a:t>
            </a:r>
            <a:r>
              <a:rPr lang="es-CO" b="1" dirty="0" err="1"/>
              <a:t>intereligioso</a:t>
            </a:r>
            <a:r>
              <a:rPr lang="es-CO" b="1" dirty="0"/>
              <a:t>. </a:t>
            </a:r>
            <a:endParaRPr lang="es-CO" dirty="0"/>
          </a:p>
          <a:p>
            <a:pPr lvl="0"/>
            <a:r>
              <a:rPr lang="es-CO" dirty="0"/>
              <a:t>El espacio de </a:t>
            </a:r>
            <a:r>
              <a:rPr lang="es-CO" b="1" dirty="0"/>
              <a:t>la migración y del desplazamiento: la realidad hoy</a:t>
            </a:r>
            <a:endParaRPr lang="es-CO" dirty="0"/>
          </a:p>
          <a:p>
            <a:pPr lvl="0"/>
            <a:r>
              <a:rPr lang="es-CO" dirty="0"/>
              <a:t>El espacio de l</a:t>
            </a:r>
            <a:r>
              <a:rPr lang="es-CO" b="1" dirty="0"/>
              <a:t>os jóvenes, las mujeres: discursos y conferencias</a:t>
            </a:r>
          </a:p>
          <a:p>
            <a:pPr lvl="0"/>
            <a:endParaRPr lang="es-CO" b="1" dirty="0"/>
          </a:p>
          <a:p>
            <a:pPr lvl="0"/>
            <a:endParaRPr lang="es-CO" dirty="0"/>
          </a:p>
        </p:txBody>
      </p:sp>
      <p:sp>
        <p:nvSpPr>
          <p:cNvPr id="12" name="3 Rectángulo">
            <a:extLst>
              <a:ext uri="{FF2B5EF4-FFF2-40B4-BE49-F238E27FC236}">
                <a16:creationId xmlns:a16="http://schemas.microsoft.com/office/drawing/2014/main" id="{DF4F4DFA-0527-814B-82D7-296543F3B642}"/>
              </a:ext>
            </a:extLst>
          </p:cNvPr>
          <p:cNvSpPr/>
          <p:nvPr/>
        </p:nvSpPr>
        <p:spPr>
          <a:xfrm>
            <a:off x="1919536" y="4804276"/>
            <a:ext cx="7704856" cy="10673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13" name="CuadroTexto 12">
            <a:extLst>
              <a:ext uri="{FF2B5EF4-FFF2-40B4-BE49-F238E27FC236}">
                <a16:creationId xmlns:a16="http://schemas.microsoft.com/office/drawing/2014/main" id="{7AC2A69F-416F-F44B-8F8C-3CCC5D7D492B}"/>
              </a:ext>
            </a:extLst>
          </p:cNvPr>
          <p:cNvSpPr txBox="1"/>
          <p:nvPr/>
        </p:nvSpPr>
        <p:spPr>
          <a:xfrm>
            <a:off x="2074127" y="4948294"/>
            <a:ext cx="7370956" cy="923330"/>
          </a:xfrm>
          <a:prstGeom prst="rect">
            <a:avLst/>
          </a:prstGeom>
          <a:noFill/>
        </p:spPr>
        <p:txBody>
          <a:bodyPr wrap="square" rtlCol="0">
            <a:spAutoFit/>
          </a:bodyPr>
          <a:lstStyle/>
          <a:p>
            <a:r>
              <a:rPr lang="es-CO" dirty="0"/>
              <a:t>Las encíclicas, cartas </a:t>
            </a:r>
            <a:r>
              <a:rPr lang="es-CO"/>
              <a:t>y exhortaciones del </a:t>
            </a:r>
            <a:r>
              <a:rPr lang="es-CO" dirty="0"/>
              <a:t>papa Francisco han marcado una ruta y un plan de una vida espiritual y un plan de evangelización que aporta a muchas realidades del hombre de hoy.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151784" y="1844824"/>
            <a:ext cx="4032448" cy="38884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6" name="5 Rectángulo"/>
          <p:cNvSpPr/>
          <p:nvPr/>
        </p:nvSpPr>
        <p:spPr>
          <a:xfrm>
            <a:off x="2135560" y="5013176"/>
            <a:ext cx="8208912"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5" name="4 Rectángulo"/>
          <p:cNvSpPr/>
          <p:nvPr/>
        </p:nvSpPr>
        <p:spPr>
          <a:xfrm>
            <a:off x="2063552" y="3140968"/>
            <a:ext cx="8280920" cy="14401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 name="3 Rectángulo"/>
          <p:cNvSpPr/>
          <p:nvPr/>
        </p:nvSpPr>
        <p:spPr>
          <a:xfrm>
            <a:off x="2063552" y="1340768"/>
            <a:ext cx="8280920" cy="14401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2" name="1 Título"/>
          <p:cNvSpPr>
            <a:spLocks noGrp="1"/>
          </p:cNvSpPr>
          <p:nvPr>
            <p:ph type="title"/>
          </p:nvPr>
        </p:nvSpPr>
        <p:spPr>
          <a:xfrm>
            <a:off x="1981200" y="413792"/>
            <a:ext cx="8229600" cy="1143000"/>
          </a:xfrm>
        </p:spPr>
        <p:txBody>
          <a:bodyPr>
            <a:normAutofit fontScale="90000"/>
          </a:bodyPr>
          <a:lstStyle/>
          <a:p>
            <a:r>
              <a:rPr lang="es-CO" b="1" i="1" dirty="0"/>
              <a:t>La espiritualidad y la evangelización ad extra</a:t>
            </a:r>
            <a:r>
              <a:rPr lang="es-CO" b="1" dirty="0"/>
              <a:t> “en salida”:</a:t>
            </a:r>
            <a:br>
              <a:rPr lang="es-CO" dirty="0"/>
            </a:br>
            <a:endParaRPr lang="es-CO" dirty="0"/>
          </a:p>
        </p:txBody>
      </p:sp>
      <p:sp>
        <p:nvSpPr>
          <p:cNvPr id="3" name="2 Marcador de contenido"/>
          <p:cNvSpPr>
            <a:spLocks noGrp="1"/>
          </p:cNvSpPr>
          <p:nvPr>
            <p:ph idx="1"/>
          </p:nvPr>
        </p:nvSpPr>
        <p:spPr>
          <a:xfrm>
            <a:off x="1919536" y="1412776"/>
            <a:ext cx="8424936" cy="5256584"/>
          </a:xfrm>
        </p:spPr>
        <p:txBody>
          <a:bodyPr>
            <a:normAutofit/>
          </a:bodyPr>
          <a:lstStyle/>
          <a:p>
            <a:pPr>
              <a:buNone/>
            </a:pPr>
            <a:r>
              <a:rPr lang="es-CO" dirty="0"/>
              <a:t>   “También a otras ciudades debo anunciar la Buena Noticia, porque para eso he sido enviado”</a:t>
            </a:r>
          </a:p>
          <a:p>
            <a:pPr>
              <a:buNone/>
            </a:pPr>
            <a:r>
              <a:rPr lang="es-CO" dirty="0"/>
              <a:t>    (</a:t>
            </a:r>
            <a:r>
              <a:rPr lang="es-CO" dirty="0" err="1"/>
              <a:t>Lc</a:t>
            </a:r>
            <a:r>
              <a:rPr lang="es-CO" dirty="0"/>
              <a:t> 4,43).</a:t>
            </a:r>
          </a:p>
          <a:p>
            <a:pPr>
              <a:buNone/>
            </a:pPr>
            <a:endParaRPr lang="es-CO" dirty="0"/>
          </a:p>
          <a:p>
            <a:pPr>
              <a:buNone/>
            </a:pPr>
            <a:r>
              <a:rPr lang="es-CO" dirty="0">
                <a:solidFill>
                  <a:schemeClr val="bg1"/>
                </a:solidFill>
              </a:rPr>
              <a:t>   “Tengo otras ovejas que no pertenecen a este corral; a esas tengo que guiarlas para que escuchen mi voz y se forme un solo rebaño con un solo pastor” (</a:t>
            </a:r>
            <a:r>
              <a:rPr lang="es-CO" dirty="0" err="1">
                <a:solidFill>
                  <a:schemeClr val="bg1"/>
                </a:solidFill>
              </a:rPr>
              <a:t>Jn</a:t>
            </a:r>
            <a:r>
              <a:rPr lang="es-CO" dirty="0">
                <a:solidFill>
                  <a:schemeClr val="bg1"/>
                </a:solidFill>
              </a:rPr>
              <a:t> 10,16).</a:t>
            </a:r>
          </a:p>
          <a:p>
            <a:pPr>
              <a:buNone/>
            </a:pPr>
            <a:endParaRPr lang="es-CO" dirty="0">
              <a:solidFill>
                <a:schemeClr val="bg1"/>
              </a:solidFill>
            </a:endParaRPr>
          </a:p>
          <a:p>
            <a:pPr>
              <a:buNone/>
            </a:pPr>
            <a:endParaRPr lang="es-CO" dirty="0"/>
          </a:p>
          <a:p>
            <a:pPr>
              <a:buNone/>
            </a:pPr>
            <a:r>
              <a:rPr lang="es-CO" dirty="0"/>
              <a:t>    “Cada cristiano, cada comunidad parroquial debe “salir de su propia comodidad y atreverse a llegar a las periferias que necesitan la luz del Evangelio” (EG 20)</a:t>
            </a:r>
          </a:p>
          <a:p>
            <a:endParaRPr lang="es-C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63552" y="1628800"/>
            <a:ext cx="4968552" cy="4680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4" name="3 Rectángulo"/>
          <p:cNvSpPr/>
          <p:nvPr/>
        </p:nvSpPr>
        <p:spPr>
          <a:xfrm>
            <a:off x="1878360" y="72008"/>
            <a:ext cx="7890048" cy="15567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2" name="1 Título"/>
          <p:cNvSpPr>
            <a:spLocks noGrp="1"/>
          </p:cNvSpPr>
          <p:nvPr>
            <p:ph type="title"/>
          </p:nvPr>
        </p:nvSpPr>
        <p:spPr>
          <a:xfrm>
            <a:off x="1981200" y="413792"/>
            <a:ext cx="8229600" cy="1143000"/>
          </a:xfrm>
        </p:spPr>
        <p:txBody>
          <a:bodyPr>
            <a:normAutofit fontScale="90000"/>
          </a:bodyPr>
          <a:lstStyle/>
          <a:p>
            <a:r>
              <a:rPr lang="es-CO" b="1" dirty="0"/>
              <a:t>Características del agente de pastoral hoy “en Salida”  del  Papa Francisco: </a:t>
            </a:r>
            <a:br>
              <a:rPr lang="es-CO" dirty="0"/>
            </a:br>
            <a:endParaRPr lang="es-CO" dirty="0"/>
          </a:p>
        </p:txBody>
      </p:sp>
      <p:sp>
        <p:nvSpPr>
          <p:cNvPr id="3" name="2 Marcador de contenido"/>
          <p:cNvSpPr>
            <a:spLocks noGrp="1"/>
          </p:cNvSpPr>
          <p:nvPr>
            <p:ph idx="1"/>
          </p:nvPr>
        </p:nvSpPr>
        <p:spPr>
          <a:xfrm>
            <a:off x="1878360" y="1894197"/>
            <a:ext cx="5338936" cy="5257800"/>
          </a:xfrm>
        </p:spPr>
        <p:txBody>
          <a:bodyPr>
            <a:normAutofit/>
          </a:bodyPr>
          <a:lstStyle/>
          <a:p>
            <a:pPr fontAlgn="base">
              <a:buNone/>
            </a:pPr>
            <a:r>
              <a:rPr lang="es-CO" b="1" i="1" dirty="0"/>
              <a:t>    </a:t>
            </a:r>
            <a:r>
              <a:rPr lang="es-CO" b="1" i="1" dirty="0" err="1"/>
              <a:t>Primerear</a:t>
            </a:r>
            <a:r>
              <a:rPr lang="es-CO" b="1" i="1" dirty="0"/>
              <a:t>,</a:t>
            </a:r>
            <a:r>
              <a:rPr lang="es-CO" b="1" dirty="0"/>
              <a:t> </a:t>
            </a:r>
            <a:r>
              <a:rPr lang="es-CO" dirty="0"/>
              <a:t>es ser el primero, es tomar la iniciativa, es ser el primero en amar, en servir, en dar, en perdonar, en promover, en aprender, en escuchar el llamado y salir, </a:t>
            </a:r>
            <a:r>
              <a:rPr lang="es-CO" b="1" dirty="0"/>
              <a:t> debemos ser los primeros en emitir un mensaje evangelizador</a:t>
            </a:r>
            <a:r>
              <a:rPr lang="es-CO" dirty="0"/>
              <a:t>, un mensaje que cautive y consuele corazones, </a:t>
            </a:r>
            <a:r>
              <a:rPr lang="es-CO" b="1" dirty="0"/>
              <a:t>pero antes debemos ser unos</a:t>
            </a:r>
            <a:r>
              <a:rPr lang="es-CO" dirty="0"/>
              <a:t> </a:t>
            </a:r>
            <a:r>
              <a:rPr lang="es-CO" b="1" dirty="0"/>
              <a:t>muy buenos receptores</a:t>
            </a:r>
            <a:r>
              <a:rPr lang="es-CO" dirty="0"/>
              <a:t>. </a:t>
            </a:r>
          </a:p>
          <a:p>
            <a:pPr fontAlgn="base">
              <a:buNone/>
            </a:pPr>
            <a:r>
              <a:rPr lang="es-CO" dirty="0"/>
              <a:t>    </a:t>
            </a:r>
          </a:p>
          <a:p>
            <a:endParaRPr lang="es-CO" dirty="0"/>
          </a:p>
        </p:txBody>
      </p:sp>
      <p:pic>
        <p:nvPicPr>
          <p:cNvPr id="6" name="5 Imagen" descr="Parroquia Misionera.jpg"/>
          <p:cNvPicPr>
            <a:picLocks noChangeAspect="1"/>
          </p:cNvPicPr>
          <p:nvPr/>
        </p:nvPicPr>
        <p:blipFill>
          <a:blip r:embed="rId2" cstate="print"/>
          <a:stretch>
            <a:fillRect/>
          </a:stretch>
        </p:blipFill>
        <p:spPr>
          <a:xfrm>
            <a:off x="7032104" y="1484784"/>
            <a:ext cx="3448676" cy="494116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3552" y="620688"/>
            <a:ext cx="8064896"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3" name="2 Marcador de contenido"/>
          <p:cNvSpPr>
            <a:spLocks noGrp="1"/>
          </p:cNvSpPr>
          <p:nvPr>
            <p:ph idx="1"/>
          </p:nvPr>
        </p:nvSpPr>
        <p:spPr>
          <a:xfrm>
            <a:off x="1847528" y="692698"/>
            <a:ext cx="8229600" cy="2232247"/>
          </a:xfrm>
        </p:spPr>
        <p:txBody>
          <a:bodyPr>
            <a:normAutofit/>
          </a:bodyPr>
          <a:lstStyle/>
          <a:p>
            <a:pPr lvl="0" fontAlgn="base">
              <a:buNone/>
            </a:pPr>
            <a:r>
              <a:rPr lang="es-CO" b="1" i="1" dirty="0"/>
              <a:t>    Involucrarse,</a:t>
            </a:r>
            <a:r>
              <a:rPr lang="es-CO" dirty="0"/>
              <a:t> es consecuencia de </a:t>
            </a:r>
            <a:r>
              <a:rPr lang="es-CO" dirty="0" err="1"/>
              <a:t>primerear</a:t>
            </a:r>
            <a:r>
              <a:rPr lang="es-CO" dirty="0"/>
              <a:t>, es tomarse la misión como suya, es compromiso, es la entrega desde la realidad de cada uno, es hacer obras junto con los demás.  </a:t>
            </a:r>
          </a:p>
        </p:txBody>
      </p:sp>
      <p:pic>
        <p:nvPicPr>
          <p:cNvPr id="5" name="4 Imagen" descr="pescadoresdehomes_fano.jpg"/>
          <p:cNvPicPr>
            <a:picLocks noChangeAspect="1"/>
          </p:cNvPicPr>
          <p:nvPr/>
        </p:nvPicPr>
        <p:blipFill>
          <a:blip r:embed="rId2" cstate="print"/>
          <a:stretch>
            <a:fillRect/>
          </a:stretch>
        </p:blipFill>
        <p:spPr>
          <a:xfrm>
            <a:off x="3647729" y="3068960"/>
            <a:ext cx="5714029"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3552" y="332656"/>
            <a:ext cx="7776864" cy="33123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a:p>
        </p:txBody>
      </p:sp>
      <p:sp>
        <p:nvSpPr>
          <p:cNvPr id="3" name="2 Marcador de contenido"/>
          <p:cNvSpPr>
            <a:spLocks noGrp="1"/>
          </p:cNvSpPr>
          <p:nvPr>
            <p:ph idx="1"/>
          </p:nvPr>
        </p:nvSpPr>
        <p:spPr>
          <a:xfrm>
            <a:off x="1919536" y="548680"/>
            <a:ext cx="7632848" cy="2448272"/>
          </a:xfrm>
        </p:spPr>
        <p:txBody>
          <a:bodyPr>
            <a:normAutofit/>
          </a:bodyPr>
          <a:lstStyle/>
          <a:p>
            <a:pPr lvl="0">
              <a:buNone/>
            </a:pPr>
            <a:r>
              <a:rPr lang="es-CO" b="1" i="1" dirty="0"/>
              <a:t>    Acompañar</a:t>
            </a:r>
            <a:r>
              <a:rPr lang="es-CO" dirty="0"/>
              <a:t>,  es ir de la mano con el otro siempre, sea al principio, en el medio o al final del camino. Debemos acompañar a la comunidad en  todos sus procesos, por más duros y prolongados que sean. </a:t>
            </a:r>
            <a:r>
              <a:rPr lang="es-CO" b="1" dirty="0"/>
              <a:t>Nos invita pues a tener responsabilidad social, no sólo basta con hacer lo necesario hay que hacer lo extraordinario. </a:t>
            </a:r>
            <a:endParaRPr lang="es-CO" dirty="0"/>
          </a:p>
          <a:p>
            <a:endParaRPr lang="es-CO" dirty="0"/>
          </a:p>
        </p:txBody>
      </p:sp>
      <p:pic>
        <p:nvPicPr>
          <p:cNvPr id="5" name="4 Imagen" descr="papa-francisco-campo arcobaleno-420.jpg"/>
          <p:cNvPicPr>
            <a:picLocks noChangeAspect="1"/>
          </p:cNvPicPr>
          <p:nvPr/>
        </p:nvPicPr>
        <p:blipFill>
          <a:blip r:embed="rId2" cstate="print"/>
          <a:stretch>
            <a:fillRect/>
          </a:stretch>
        </p:blipFill>
        <p:spPr>
          <a:xfrm>
            <a:off x="3287688" y="3022880"/>
            <a:ext cx="6126088" cy="36464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07568" y="332656"/>
            <a:ext cx="7848872" cy="30243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a:p>
        </p:txBody>
      </p:sp>
      <p:sp>
        <p:nvSpPr>
          <p:cNvPr id="3" name="2 Marcador de contenido"/>
          <p:cNvSpPr>
            <a:spLocks noGrp="1"/>
          </p:cNvSpPr>
          <p:nvPr>
            <p:ph idx="1"/>
          </p:nvPr>
        </p:nvSpPr>
        <p:spPr>
          <a:xfrm>
            <a:off x="1991544" y="404664"/>
            <a:ext cx="8064896" cy="2880320"/>
          </a:xfrm>
        </p:spPr>
        <p:txBody>
          <a:bodyPr>
            <a:normAutofit/>
          </a:bodyPr>
          <a:lstStyle/>
          <a:p>
            <a:pPr lvl="0">
              <a:buNone/>
            </a:pPr>
            <a:r>
              <a:rPr lang="es-CO" b="1" i="1" dirty="0"/>
              <a:t>    Fructificar,</a:t>
            </a:r>
            <a:r>
              <a:rPr lang="es-CO" dirty="0"/>
              <a:t> es ser fecundo, cuidar del trigo sin perder la paz por la cizaña que nace en medio del trigo. El Misionero siembra la palabra para que sea acogida y se manifieste de forma “liberadora y renovada”. Los recursos humanos son los activos intangibles en una empresa, así </a:t>
            </a:r>
            <a:r>
              <a:rPr lang="es-CO" b="1" dirty="0"/>
              <a:t>los Misioneros son los frutos intangibles en la Iglesia por lo tanto formarlos es todo un proceso. </a:t>
            </a:r>
            <a:endParaRPr lang="es-CO" dirty="0"/>
          </a:p>
          <a:p>
            <a:endParaRPr lang="es-CO" dirty="0"/>
          </a:p>
        </p:txBody>
      </p:sp>
      <p:pic>
        <p:nvPicPr>
          <p:cNvPr id="5" name="4 Imagen" descr="sembrador.jpg"/>
          <p:cNvPicPr>
            <a:picLocks noChangeAspect="1"/>
          </p:cNvPicPr>
          <p:nvPr/>
        </p:nvPicPr>
        <p:blipFill>
          <a:blip r:embed="rId2" cstate="print"/>
          <a:stretch>
            <a:fillRect/>
          </a:stretch>
        </p:blipFill>
        <p:spPr>
          <a:xfrm>
            <a:off x="4223793" y="2852936"/>
            <a:ext cx="5052053" cy="3789040"/>
          </a:xfrm>
          <a:prstGeom prst="rect">
            <a:avLst/>
          </a:prstGeom>
          <a:ln>
            <a:solidFill>
              <a:srgbClr val="0070C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77EF2E5-4E3D-ED4D-A00A-71DEFE070BB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7881" r="-1" b="-1"/>
          <a:stretch/>
        </p:blipFill>
        <p:spPr>
          <a:xfrm>
            <a:off x="0" y="54302"/>
            <a:ext cx="12191675" cy="6857990"/>
          </a:xfrm>
          <a:prstGeom prst="rect">
            <a:avLst/>
          </a:prstGeom>
        </p:spPr>
      </p:pic>
      <p:sp>
        <p:nvSpPr>
          <p:cNvPr id="2" name="Título 1">
            <a:extLst>
              <a:ext uri="{FF2B5EF4-FFF2-40B4-BE49-F238E27FC236}">
                <a16:creationId xmlns:a16="http://schemas.microsoft.com/office/drawing/2014/main" id="{FF253830-4809-3E4F-A029-8B9200FD6DF6}"/>
              </a:ext>
            </a:extLst>
          </p:cNvPr>
          <p:cNvSpPr>
            <a:spLocks noGrp="1"/>
          </p:cNvSpPr>
          <p:nvPr>
            <p:ph type="title"/>
          </p:nvPr>
        </p:nvSpPr>
        <p:spPr>
          <a:xfrm>
            <a:off x="807579" y="4749321"/>
            <a:ext cx="3075424" cy="1442572"/>
          </a:xfrm>
        </p:spPr>
        <p:txBody>
          <a:bodyPr vert="horz" lIns="91440" tIns="45720" rIns="91440" bIns="45720" rtlCol="0" anchor="t">
            <a:normAutofit fontScale="90000"/>
          </a:bodyPr>
          <a:lstStyle/>
          <a:p>
            <a:pPr algn="ctr"/>
            <a:r>
              <a:rPr lang="en-US" sz="2000" dirty="0">
                <a:solidFill>
                  <a:srgbClr val="FFFFFE"/>
                </a:solidFill>
              </a:rPr>
              <a:t>“LA ESPIRITUALIDAD EUDISTA es UNA EXPERIENCIA PROFUNDA del ser </a:t>
            </a:r>
            <a:r>
              <a:rPr lang="en-US" sz="2000" dirty="0" err="1">
                <a:solidFill>
                  <a:srgbClr val="FFFFFE"/>
                </a:solidFill>
              </a:rPr>
              <a:t>humano</a:t>
            </a:r>
            <a:r>
              <a:rPr lang="en-US" sz="2000" dirty="0">
                <a:solidFill>
                  <a:srgbClr val="FFFFFE"/>
                </a:solidFill>
              </a:rPr>
              <a:t> EN LA RIQUEZA DE NUESTRA IGLESIA CATÓLICA”</a:t>
            </a:r>
          </a:p>
        </p:txBody>
      </p:sp>
      <p:sp>
        <p:nvSpPr>
          <p:cNvPr id="6" name="CuadroTexto 5">
            <a:extLst>
              <a:ext uri="{FF2B5EF4-FFF2-40B4-BE49-F238E27FC236}">
                <a16:creationId xmlns:a16="http://schemas.microsoft.com/office/drawing/2014/main" id="{C78BE103-F6C4-4B44-B803-3B7F0A7EC0AE}"/>
              </a:ext>
            </a:extLst>
          </p:cNvPr>
          <p:cNvSpPr txBox="1"/>
          <p:nvPr/>
        </p:nvSpPr>
        <p:spPr>
          <a:xfrm>
            <a:off x="9572067" y="6657945"/>
            <a:ext cx="2619628" cy="200055"/>
          </a:xfrm>
          <a:prstGeom prst="rect">
            <a:avLst/>
          </a:prstGeom>
          <a:solidFill>
            <a:srgbClr val="000000"/>
          </a:solidFill>
        </p:spPr>
        <p:txBody>
          <a:bodyPr wrap="none" rtlCol="0">
            <a:spAutoFit/>
          </a:bodyPr>
          <a:lstStyle/>
          <a:p>
            <a:pPr algn="r">
              <a:spcAft>
                <a:spcPts val="600"/>
              </a:spcAft>
            </a:pPr>
            <a:r>
              <a:rPr lang="es-CO" sz="700">
                <a:solidFill>
                  <a:srgbClr val="FFFFFF"/>
                </a:solidFill>
                <a:hlinkClick r:id="rId3" tooltip="https://jesuitas.lat/es/espiritualidad/146-articulo-mes-de-agosto-2017-reformas-y-reformadores-en-la-vida-de-la-iglesia-ignacio-de-loyola-una-espiritualidad-para-reformar-la-vida-elias-royon-sj">
                  <a:extLst>
                    <a:ext uri="{A12FA001-AC4F-418D-AE19-62706E023703}">
                      <ahyp:hlinkClr xmlns:ahyp="http://schemas.microsoft.com/office/drawing/2018/hyperlinkcolor" val="tx"/>
                    </a:ext>
                  </a:extLst>
                </a:hlinkClick>
              </a:rPr>
              <a:t>Esta foto</a:t>
            </a:r>
            <a:r>
              <a:rPr lang="es-CO" sz="700">
                <a:solidFill>
                  <a:srgbClr val="FFFFFF"/>
                </a:solidFill>
              </a:rPr>
              <a:t> de Autor desconocido está bajo licencia </a:t>
            </a:r>
            <a:r>
              <a:rPr lang="es-CO"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s-CO" sz="700">
              <a:solidFill>
                <a:srgbClr val="FFFFFF"/>
              </a:solidFill>
            </a:endParaRPr>
          </a:p>
        </p:txBody>
      </p:sp>
    </p:spTree>
    <p:extLst>
      <p:ext uri="{BB962C8B-B14F-4D97-AF65-F5344CB8AC3E}">
        <p14:creationId xmlns:p14="http://schemas.microsoft.com/office/powerpoint/2010/main" val="2186563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35560" y="404664"/>
            <a:ext cx="8208912" cy="33843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3" name="2 Marcador de contenido"/>
          <p:cNvSpPr>
            <a:spLocks noGrp="1"/>
          </p:cNvSpPr>
          <p:nvPr>
            <p:ph idx="1"/>
          </p:nvPr>
        </p:nvSpPr>
        <p:spPr>
          <a:xfrm>
            <a:off x="1919536" y="548681"/>
            <a:ext cx="8229600" cy="3672407"/>
          </a:xfrm>
        </p:spPr>
        <p:txBody>
          <a:bodyPr>
            <a:normAutofit/>
          </a:bodyPr>
          <a:lstStyle/>
          <a:p>
            <a:pPr lvl="0" fontAlgn="base">
              <a:buNone/>
            </a:pPr>
            <a:r>
              <a:rPr lang="es-CO" i="1" dirty="0"/>
              <a:t>    </a:t>
            </a:r>
            <a:r>
              <a:rPr lang="es-CO" b="1" i="1" dirty="0"/>
              <a:t>Festejar,</a:t>
            </a:r>
            <a:r>
              <a:rPr lang="es-CO" i="1" dirty="0"/>
              <a:t> </a:t>
            </a:r>
            <a:r>
              <a:rPr lang="es-CO" dirty="0"/>
              <a:t>es hacer notar cada pequeña victoria, cada paso en la misión.  </a:t>
            </a:r>
            <a:r>
              <a:rPr lang="es-CO" b="1" dirty="0"/>
              <a:t>Es presentar la belleza de Dios a través de la celebración de la liturgia, de la cultura, de la expresión popular, de los signos y símbolos propios que nos identifican.</a:t>
            </a:r>
            <a:r>
              <a:rPr lang="es-CO" dirty="0"/>
              <a:t>  Mantener una Pastoral de conjunto involucrando a todos, con un mensaje motivador y utilizando los mejores medios de comunicación para hacer notar el festejo, la algarabía, la alegría, el contagio por la Misión. </a:t>
            </a:r>
          </a:p>
          <a:p>
            <a:pPr lvl="0" fontAlgn="base">
              <a:buNone/>
            </a:pPr>
            <a:r>
              <a:rPr lang="es-CO" dirty="0"/>
              <a:t> </a:t>
            </a:r>
          </a:p>
          <a:p>
            <a:endParaRPr lang="es-CO" dirty="0"/>
          </a:p>
        </p:txBody>
      </p:sp>
      <p:pic>
        <p:nvPicPr>
          <p:cNvPr id="5" name="4 Imagen" descr="img_0819.jpg"/>
          <p:cNvPicPr>
            <a:picLocks noChangeAspect="1"/>
          </p:cNvPicPr>
          <p:nvPr/>
        </p:nvPicPr>
        <p:blipFill>
          <a:blip r:embed="rId2" cstate="print"/>
          <a:stretch>
            <a:fillRect/>
          </a:stretch>
        </p:blipFill>
        <p:spPr>
          <a:xfrm>
            <a:off x="2855640" y="3717033"/>
            <a:ext cx="7134622" cy="2894853"/>
          </a:xfrm>
          <a:prstGeom prst="rect">
            <a:avLst/>
          </a:prstGeom>
          <a:ln>
            <a:solidFill>
              <a:srgbClr val="FF000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7A387-0A78-8F01-5191-ADBFBB4E8CD8}"/>
              </a:ext>
            </a:extLst>
          </p:cNvPr>
          <p:cNvSpPr>
            <a:spLocks noGrp="1"/>
          </p:cNvSpPr>
          <p:nvPr>
            <p:ph type="title"/>
          </p:nvPr>
        </p:nvSpPr>
        <p:spPr/>
        <p:txBody>
          <a:bodyPr/>
          <a:lstStyle/>
          <a:p>
            <a:pPr algn="ctr"/>
            <a:r>
              <a:rPr lang="es-CO" dirty="0"/>
              <a:t>Reflexión </a:t>
            </a:r>
          </a:p>
        </p:txBody>
      </p:sp>
      <p:sp>
        <p:nvSpPr>
          <p:cNvPr id="3" name="Marcador de contenido 2">
            <a:extLst>
              <a:ext uri="{FF2B5EF4-FFF2-40B4-BE49-F238E27FC236}">
                <a16:creationId xmlns:a16="http://schemas.microsoft.com/office/drawing/2014/main" id="{F3D39FF5-D6AA-1E82-0311-92BE8FFBAC5A}"/>
              </a:ext>
            </a:extLst>
          </p:cNvPr>
          <p:cNvSpPr>
            <a:spLocks noGrp="1"/>
          </p:cNvSpPr>
          <p:nvPr>
            <p:ph idx="1"/>
          </p:nvPr>
        </p:nvSpPr>
        <p:spPr/>
        <p:txBody>
          <a:bodyPr/>
          <a:lstStyle/>
          <a:p>
            <a:r>
              <a:rPr lang="es-CO" dirty="0"/>
              <a:t>1. La realidad ha cambiado y seguirá cambiante, lo esencial de un asociado y su espiritualidad sigue vigente en medio de los retos del hombre de hoy?</a:t>
            </a:r>
          </a:p>
          <a:p>
            <a:r>
              <a:rPr lang="es-CO" dirty="0"/>
              <a:t>2. Nuestra provincia responde a los retos de la Iglesia?</a:t>
            </a:r>
          </a:p>
          <a:p>
            <a:r>
              <a:rPr lang="es-CO" dirty="0"/>
              <a:t>3. La espiritualidad eudista llena la vida desde una experiencia con Dios y nos sentimos animados entre nosotros a seguir la </a:t>
            </a:r>
            <a:r>
              <a:rPr lang="es-CO"/>
              <a:t>vida espiritual </a:t>
            </a:r>
            <a:endParaRPr lang="es-CO" dirty="0"/>
          </a:p>
        </p:txBody>
      </p:sp>
    </p:spTree>
    <p:extLst>
      <p:ext uri="{BB962C8B-B14F-4D97-AF65-F5344CB8AC3E}">
        <p14:creationId xmlns:p14="http://schemas.microsoft.com/office/powerpoint/2010/main" val="386897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40ACC-F9F8-9E40-AD14-D3DFA68C58EB}"/>
              </a:ext>
            </a:extLst>
          </p:cNvPr>
          <p:cNvSpPr>
            <a:spLocks noGrp="1"/>
          </p:cNvSpPr>
          <p:nvPr>
            <p:ph type="title"/>
          </p:nvPr>
        </p:nvSpPr>
        <p:spPr/>
        <p:txBody>
          <a:bodyPr/>
          <a:lstStyle/>
          <a:p>
            <a:pPr algn="ctr"/>
            <a:r>
              <a:rPr lang="es-CO" dirty="0"/>
              <a:t>PRESENTACIÓN</a:t>
            </a:r>
          </a:p>
        </p:txBody>
      </p:sp>
      <p:sp>
        <p:nvSpPr>
          <p:cNvPr id="3" name="Marcador de contenido 2">
            <a:extLst>
              <a:ext uri="{FF2B5EF4-FFF2-40B4-BE49-F238E27FC236}">
                <a16:creationId xmlns:a16="http://schemas.microsoft.com/office/drawing/2014/main" id="{4F8499AE-1497-2849-AE7A-A60DD3E7C0DA}"/>
              </a:ext>
            </a:extLst>
          </p:cNvPr>
          <p:cNvSpPr>
            <a:spLocks noGrp="1"/>
          </p:cNvSpPr>
          <p:nvPr>
            <p:ph idx="1"/>
          </p:nvPr>
        </p:nvSpPr>
        <p:spPr/>
        <p:txBody>
          <a:bodyPr/>
          <a:lstStyle/>
          <a:p>
            <a:r>
              <a:rPr lang="es-CO" dirty="0">
                <a:solidFill>
                  <a:srgbClr val="FF0000"/>
                </a:solidFill>
              </a:rPr>
              <a:t>En su esencia, el ser humano es espiritual, </a:t>
            </a:r>
            <a:r>
              <a:rPr lang="es-CO" dirty="0"/>
              <a:t>aunque esta realidad se haya diluido en medio de las prácticas religiosas. La espiritualidad viene desde adentro, hunde sus raíces en los estratos afectivos </a:t>
            </a:r>
            <a:r>
              <a:rPr lang="es-CO" dirty="0" err="1"/>
              <a:t>màs</a:t>
            </a:r>
            <a:r>
              <a:rPr lang="es-CO" dirty="0"/>
              <a:t> profundos de las personas, es una especie de fuerza interna que dinamiza las dimensiones del ser humano. La religión busca externalizar dichas manifestaciones, principios y creencias. Ser espiritual es avivar las posibilidades de estar permeado por el mundo de Dios; independiente de la creencia que se tenga en él, la espiritualidad es siempre estar dispuesto a recibir de su esencia la luz, fuerza y bondad con la que puede llenar al ser humano.</a:t>
            </a:r>
          </a:p>
        </p:txBody>
      </p:sp>
    </p:spTree>
    <p:extLst>
      <p:ext uri="{BB962C8B-B14F-4D97-AF65-F5344CB8AC3E}">
        <p14:creationId xmlns:p14="http://schemas.microsoft.com/office/powerpoint/2010/main" val="264122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Marcador de contenido 7" descr="Close up of an olive branch on a sunset">
            <a:extLst>
              <a:ext uri="{FF2B5EF4-FFF2-40B4-BE49-F238E27FC236}">
                <a16:creationId xmlns:a16="http://schemas.microsoft.com/office/drawing/2014/main" id="{1794B531-8C49-49AC-895C-B2F31CD31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6988"/>
            <a:ext cx="12358688" cy="6804025"/>
          </a:xfrm>
        </p:spPr>
      </p:pic>
      <p:sp>
        <p:nvSpPr>
          <p:cNvPr id="29698" name="Título 1">
            <a:extLst>
              <a:ext uri="{FF2B5EF4-FFF2-40B4-BE49-F238E27FC236}">
                <a16:creationId xmlns:a16="http://schemas.microsoft.com/office/drawing/2014/main" id="{21EE9D21-3A8E-B5E1-F96B-9F83D007318A}"/>
              </a:ext>
            </a:extLst>
          </p:cNvPr>
          <p:cNvSpPr>
            <a:spLocks noGrp="1" noChangeArrowheads="1"/>
          </p:cNvSpPr>
          <p:nvPr>
            <p:ph type="title"/>
          </p:nvPr>
        </p:nvSpPr>
        <p:spPr>
          <a:xfrm>
            <a:off x="0" y="2187575"/>
            <a:ext cx="8761413" cy="708025"/>
          </a:xfrm>
        </p:spPr>
        <p:txBody>
          <a:bodyPr>
            <a:normAutofit fontScale="90000"/>
          </a:bodyPr>
          <a:lstStyle/>
          <a:p>
            <a:pPr algn="ctr"/>
            <a:r>
              <a:rPr lang="es-CO" altLang="es-CO" b="1" dirty="0">
                <a:solidFill>
                  <a:srgbClr val="FF0000"/>
                </a:solidFill>
              </a:rPr>
              <a:t>¿QUÉ HACE UN ASOCIADO(A) PARA DISCERNIR LA VOLUNTAD DE DIOS?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extLst>
              <a:ext uri="{FF2B5EF4-FFF2-40B4-BE49-F238E27FC236}">
                <a16:creationId xmlns:a16="http://schemas.microsoft.com/office/drawing/2014/main" id="{BB540E42-DF22-75B3-18C0-076631FF94BD}"/>
              </a:ext>
            </a:extLst>
          </p:cNvPr>
          <p:cNvSpPr/>
          <p:nvPr/>
        </p:nvSpPr>
        <p:spPr>
          <a:xfrm>
            <a:off x="1919288" y="1916113"/>
            <a:ext cx="8497887" cy="3540125"/>
          </a:xfrm>
          <a:prstGeom prst="rect">
            <a:avLst/>
          </a:prstGeom>
        </p:spPr>
        <p:txBody>
          <a:bodyPr>
            <a:spAutoFit/>
          </a:bodyPr>
          <a:lstStyle/>
          <a:p>
            <a:pPr>
              <a:buFont typeface="Arial" pitchFamily="34" charset="0"/>
              <a:buChar char="•"/>
              <a:defRPr/>
            </a:pPr>
            <a:r>
              <a:rPr lang="es-ES" sz="3200" b="1" dirty="0">
                <a:solidFill>
                  <a:srgbClr val="FF0000"/>
                </a:solidFill>
                <a:effectLst>
                  <a:outerShdw blurRad="38100" dist="38100" dir="2700000" algn="tl">
                    <a:srgbClr val="000000">
                      <a:alpha val="43137"/>
                    </a:srgbClr>
                  </a:outerShdw>
                </a:effectLst>
                <a:latin typeface="Calibri"/>
                <a:cs typeface="Arial" charset="0"/>
              </a:rPr>
              <a:t>Modelo tradicional de inculturación de la fe</a:t>
            </a:r>
          </a:p>
          <a:p>
            <a:pPr lvl="1">
              <a:buFont typeface="Arial" pitchFamily="34" charset="0"/>
              <a:buChar char="•"/>
              <a:defRPr/>
            </a:pPr>
            <a:r>
              <a:rPr lang="es-ES" sz="3200" b="1" dirty="0">
                <a:solidFill>
                  <a:prstClr val="black"/>
                </a:solidFill>
                <a:latin typeface="Calibri"/>
                <a:cs typeface="Arial" charset="0"/>
              </a:rPr>
              <a:t>La fe se engendraba en la </a:t>
            </a:r>
            <a:r>
              <a:rPr lang="es-ES" sz="3200" b="1" dirty="0">
                <a:solidFill>
                  <a:srgbClr val="FFFF00"/>
                </a:solidFill>
                <a:effectLst>
                  <a:outerShdw blurRad="38100" dist="38100" dir="2700000" algn="tl">
                    <a:srgbClr val="000000">
                      <a:alpha val="43137"/>
                    </a:srgbClr>
                  </a:outerShdw>
                </a:effectLst>
                <a:latin typeface="Calibri"/>
                <a:cs typeface="Arial" charset="0"/>
              </a:rPr>
              <a:t>familia</a:t>
            </a:r>
          </a:p>
          <a:p>
            <a:pPr lvl="1">
              <a:buFont typeface="Arial" pitchFamily="34" charset="0"/>
              <a:buChar char="•"/>
              <a:defRPr/>
            </a:pPr>
            <a:r>
              <a:rPr lang="es-ES" sz="3200" b="1" dirty="0">
                <a:solidFill>
                  <a:prstClr val="black"/>
                </a:solidFill>
                <a:latin typeface="Calibri"/>
                <a:cs typeface="Arial" charset="0"/>
              </a:rPr>
              <a:t>La </a:t>
            </a:r>
            <a:r>
              <a:rPr lang="es-ES" sz="3200" b="1" dirty="0">
                <a:solidFill>
                  <a:srgbClr val="FFFF00"/>
                </a:solidFill>
                <a:effectLst>
                  <a:outerShdw blurRad="38100" dist="38100" dir="2700000" algn="tl">
                    <a:srgbClr val="000000">
                      <a:alpha val="43137"/>
                    </a:srgbClr>
                  </a:outerShdw>
                </a:effectLst>
                <a:latin typeface="Calibri"/>
                <a:cs typeface="Arial" charset="0"/>
              </a:rPr>
              <a:t>escuela</a:t>
            </a:r>
            <a:r>
              <a:rPr lang="es-ES" sz="3200" b="1" dirty="0">
                <a:solidFill>
                  <a:prstClr val="black"/>
                </a:solidFill>
                <a:latin typeface="Calibri"/>
                <a:cs typeface="Arial" charset="0"/>
              </a:rPr>
              <a:t> continuaba la educación religiosa</a:t>
            </a:r>
          </a:p>
          <a:p>
            <a:pPr lvl="1">
              <a:buFont typeface="Arial" pitchFamily="34" charset="0"/>
              <a:buChar char="•"/>
              <a:defRPr/>
            </a:pPr>
            <a:r>
              <a:rPr lang="es-ES" sz="3200" b="1" dirty="0">
                <a:solidFill>
                  <a:prstClr val="black"/>
                </a:solidFill>
                <a:latin typeface="Calibri"/>
                <a:cs typeface="Arial" charset="0"/>
              </a:rPr>
              <a:t>El </a:t>
            </a:r>
            <a:r>
              <a:rPr lang="es-ES" sz="3200" b="1" dirty="0">
                <a:solidFill>
                  <a:srgbClr val="FFFF00"/>
                </a:solidFill>
                <a:effectLst>
                  <a:outerShdw blurRad="38100" dist="38100" dir="2700000" algn="tl">
                    <a:srgbClr val="000000">
                      <a:alpha val="43137"/>
                    </a:srgbClr>
                  </a:outerShdw>
                </a:effectLst>
                <a:latin typeface="Calibri"/>
                <a:cs typeface="Arial" charset="0"/>
              </a:rPr>
              <a:t>pueblo</a:t>
            </a:r>
            <a:r>
              <a:rPr lang="es-ES" sz="3200" b="1" dirty="0">
                <a:solidFill>
                  <a:prstClr val="black"/>
                </a:solidFill>
                <a:latin typeface="Calibri"/>
                <a:cs typeface="Arial" charset="0"/>
              </a:rPr>
              <a:t> o </a:t>
            </a:r>
            <a:r>
              <a:rPr lang="es-ES" sz="3200" b="1" dirty="0">
                <a:solidFill>
                  <a:srgbClr val="FFFF00"/>
                </a:solidFill>
                <a:effectLst>
                  <a:outerShdw blurRad="38100" dist="38100" dir="2700000" algn="tl">
                    <a:srgbClr val="000000">
                      <a:alpha val="43137"/>
                    </a:srgbClr>
                  </a:outerShdw>
                </a:effectLst>
                <a:latin typeface="Calibri"/>
                <a:cs typeface="Arial" charset="0"/>
              </a:rPr>
              <a:t>barrio</a:t>
            </a:r>
            <a:r>
              <a:rPr lang="es-ES" sz="3200" b="1" dirty="0">
                <a:solidFill>
                  <a:prstClr val="black"/>
                </a:solidFill>
                <a:latin typeface="Calibri"/>
                <a:cs typeface="Arial" charset="0"/>
              </a:rPr>
              <a:t> constituía una especie de útero protector</a:t>
            </a:r>
          </a:p>
          <a:p>
            <a:pPr>
              <a:buFont typeface="Arial" pitchFamily="34" charset="0"/>
              <a:buChar char="•"/>
              <a:defRPr/>
            </a:pPr>
            <a:r>
              <a:rPr lang="es-ES" sz="3200" b="1" dirty="0">
                <a:solidFill>
                  <a:srgbClr val="FF0000"/>
                </a:solidFill>
                <a:effectLst>
                  <a:outerShdw blurRad="38100" dist="38100" dir="2700000" algn="tl">
                    <a:srgbClr val="000000">
                      <a:alpha val="43137"/>
                    </a:srgbClr>
                  </a:outerShdw>
                </a:effectLst>
                <a:latin typeface="Calibri"/>
                <a:cs typeface="Arial" charset="0"/>
              </a:rPr>
              <a:t>Tarea de la </a:t>
            </a:r>
            <a:r>
              <a:rPr lang="es-ES" sz="3200" b="1" u="sng" dirty="0">
                <a:solidFill>
                  <a:srgbClr val="FF0000"/>
                </a:solidFill>
                <a:effectLst>
                  <a:outerShdw blurRad="38100" dist="38100" dir="2700000" algn="tl">
                    <a:srgbClr val="000000">
                      <a:alpha val="43137"/>
                    </a:srgbClr>
                  </a:outerShdw>
                </a:effectLst>
                <a:latin typeface="Calibri"/>
                <a:cs typeface="Arial" charset="0"/>
              </a:rPr>
              <a:t>Parroquia</a:t>
            </a:r>
            <a:r>
              <a:rPr lang="es-ES" sz="3200" b="1" dirty="0">
                <a:solidFill>
                  <a:srgbClr val="FF0000"/>
                </a:solidFill>
                <a:effectLst>
                  <a:outerShdw blurRad="38100" dist="38100" dir="2700000" algn="tl">
                    <a:srgbClr val="000000">
                      <a:alpha val="43137"/>
                    </a:srgbClr>
                  </a:outerShdw>
                </a:effectLst>
                <a:latin typeface="Calibri"/>
                <a:cs typeface="Arial" charset="0"/>
              </a:rPr>
              <a:t>:</a:t>
            </a:r>
          </a:p>
          <a:p>
            <a:pPr lvl="1">
              <a:buFont typeface="Arial" pitchFamily="34" charset="0"/>
              <a:buChar char="•"/>
              <a:defRPr/>
            </a:pPr>
            <a:r>
              <a:rPr lang="es-ES" sz="3200" b="1" dirty="0">
                <a:solidFill>
                  <a:srgbClr val="FF00FF"/>
                </a:solidFill>
                <a:effectLst>
                  <a:outerShdw blurRad="38100" dist="38100" dir="2700000" algn="tl">
                    <a:srgbClr val="000000">
                      <a:alpha val="43137"/>
                    </a:srgbClr>
                  </a:outerShdw>
                </a:effectLst>
                <a:latin typeface="Calibri"/>
                <a:cs typeface="Arial" charset="0"/>
              </a:rPr>
              <a:t>Alimentar y cuidar la fe</a:t>
            </a:r>
            <a:endParaRPr lang="es-ES" sz="3200" b="1" dirty="0">
              <a:solidFill>
                <a:srgbClr val="FF00FF"/>
              </a:solidFill>
              <a:effectLst>
                <a:outerShdw blurRad="38100" dist="38100" dir="2700000" algn="tl">
                  <a:srgbClr val="000000">
                    <a:alpha val="43137"/>
                  </a:srgbClr>
                </a:outerShdw>
              </a:effectLst>
              <a:latin typeface="Arial" charset="0"/>
              <a:cs typeface="Arial" charset="0"/>
            </a:endParaRPr>
          </a:p>
        </p:txBody>
      </p:sp>
      <p:sp>
        <p:nvSpPr>
          <p:cNvPr id="4" name="3 Rectángulo">
            <a:extLst>
              <a:ext uri="{FF2B5EF4-FFF2-40B4-BE49-F238E27FC236}">
                <a16:creationId xmlns:a16="http://schemas.microsoft.com/office/drawing/2014/main" id="{AB4E0DB2-2A40-2708-1F7D-C4CE491D3E51}"/>
              </a:ext>
            </a:extLst>
          </p:cNvPr>
          <p:cNvSpPr/>
          <p:nvPr/>
        </p:nvSpPr>
        <p:spPr>
          <a:xfrm>
            <a:off x="1524000" y="981075"/>
            <a:ext cx="9144000" cy="768350"/>
          </a:xfrm>
          <a:prstGeom prst="rect">
            <a:avLst/>
          </a:prstGeom>
        </p:spPr>
        <p:txBody>
          <a:bodyPr>
            <a:spAutoFit/>
          </a:bodyPr>
          <a:lstStyle/>
          <a:p>
            <a:pPr algn="ctr">
              <a:defRPr/>
            </a:pPr>
            <a:r>
              <a:rPr lang="es-ES" sz="4400" b="1" dirty="0">
                <a:solidFill>
                  <a:prstClr val="white"/>
                </a:solidFill>
                <a:effectLst>
                  <a:outerShdw blurRad="38100" dist="38100" dir="2700000" algn="tl">
                    <a:srgbClr val="000000">
                      <a:alpha val="43137"/>
                    </a:srgbClr>
                  </a:outerShdw>
                </a:effectLst>
                <a:latin typeface="Arial" charset="0"/>
                <a:cs typeface="Arial" charset="0"/>
              </a:rPr>
              <a:t>Un mundo que ha desaparecido</a:t>
            </a:r>
          </a:p>
        </p:txBody>
      </p:sp>
      <p:sp>
        <p:nvSpPr>
          <p:cNvPr id="5" name="4 Rectángulo">
            <a:extLst>
              <a:ext uri="{FF2B5EF4-FFF2-40B4-BE49-F238E27FC236}">
                <a16:creationId xmlns:a16="http://schemas.microsoft.com/office/drawing/2014/main" id="{D16BB2A1-C111-7268-73F8-C8BE287CA206}"/>
              </a:ext>
            </a:extLst>
          </p:cNvPr>
          <p:cNvSpPr/>
          <p:nvPr/>
        </p:nvSpPr>
        <p:spPr>
          <a:xfrm>
            <a:off x="6816725" y="4221163"/>
            <a:ext cx="3779838" cy="1200150"/>
          </a:xfrm>
          <a:prstGeom prst="rect">
            <a:avLst/>
          </a:prstGeom>
          <a:solidFill>
            <a:schemeClr val="bg1"/>
          </a:solidFill>
        </p:spPr>
        <p:txBody>
          <a:bodyPr>
            <a:spAutoFit/>
          </a:bodyPr>
          <a:lstStyle/>
          <a:p>
            <a:pPr algn="ctr">
              <a:defRPr/>
            </a:pPr>
            <a:r>
              <a:rPr lang="es-ES" sz="3600" b="1" dirty="0">
                <a:solidFill>
                  <a:srgbClr val="0000FF"/>
                </a:solidFill>
                <a:effectLst>
                  <a:outerShdw blurRad="38100" dist="38100" dir="2700000" algn="tl">
                    <a:srgbClr val="000000">
                      <a:alpha val="43137"/>
                    </a:srgbClr>
                  </a:outerShdw>
                </a:effectLst>
                <a:latin typeface="Arial" charset="0"/>
                <a:cs typeface="Arial" charset="0"/>
              </a:rPr>
              <a:t>INICIACIÓN </a:t>
            </a:r>
          </a:p>
          <a:p>
            <a:pPr algn="ctr">
              <a:defRPr/>
            </a:pPr>
            <a:r>
              <a:rPr lang="es-ES" sz="3600" b="1" dirty="0">
                <a:solidFill>
                  <a:srgbClr val="0000FF"/>
                </a:solidFill>
                <a:effectLst>
                  <a:outerShdw blurRad="38100" dist="38100" dir="2700000" algn="tl">
                    <a:srgbClr val="000000">
                      <a:alpha val="43137"/>
                    </a:srgbClr>
                  </a:outerShdw>
                </a:effectLst>
                <a:latin typeface="Arial" charset="0"/>
                <a:cs typeface="Arial" charset="0"/>
              </a:rPr>
              <a:t>SOCIOLÓGICA</a:t>
            </a:r>
          </a:p>
        </p:txBody>
      </p:sp>
      <p:sp>
        <p:nvSpPr>
          <p:cNvPr id="13" name="Título 12">
            <a:extLst>
              <a:ext uri="{FF2B5EF4-FFF2-40B4-BE49-F238E27FC236}">
                <a16:creationId xmlns:a16="http://schemas.microsoft.com/office/drawing/2014/main" id="{9AD6A162-A18F-8B8E-1128-EE499A7E0E79}"/>
              </a:ext>
            </a:extLst>
          </p:cNvPr>
          <p:cNvSpPr>
            <a:spLocks noGrp="1"/>
          </p:cNvSpPr>
          <p:nvPr>
            <p:ph type="ctrTitle"/>
          </p:nvPr>
        </p:nvSpPr>
        <p:spPr/>
        <p:txBody>
          <a:bodyPr/>
          <a:lstStyle/>
          <a:p>
            <a:endParaRPr lang="es-CO"/>
          </a:p>
        </p:txBody>
      </p:sp>
      <p:sp>
        <p:nvSpPr>
          <p:cNvPr id="14" name="Subtítulo 13">
            <a:extLst>
              <a:ext uri="{FF2B5EF4-FFF2-40B4-BE49-F238E27FC236}">
                <a16:creationId xmlns:a16="http://schemas.microsoft.com/office/drawing/2014/main" id="{E6AE74D3-1542-0801-B253-5A53583E5FA5}"/>
              </a:ext>
            </a:extLst>
          </p:cNvPr>
          <p:cNvSpPr>
            <a:spLocks noGrp="1"/>
          </p:cNvSpPr>
          <p:nvPr>
            <p:ph type="subTitle" idx="1"/>
          </p:nvPr>
        </p:nvSpPr>
        <p:spPr/>
        <p:txBody>
          <a:bodyPr/>
          <a:lstStyle/>
          <a:p>
            <a:endParaRPr lang="es-C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extLst>
              <a:ext uri="{FF2B5EF4-FFF2-40B4-BE49-F238E27FC236}">
                <a16:creationId xmlns:a16="http://schemas.microsoft.com/office/drawing/2014/main" id="{E7E27576-68F8-771B-D4A4-7B13016ECD1E}"/>
              </a:ext>
            </a:extLst>
          </p:cNvPr>
          <p:cNvSpPr/>
          <p:nvPr/>
        </p:nvSpPr>
        <p:spPr>
          <a:xfrm>
            <a:off x="1919288" y="1700213"/>
            <a:ext cx="8497887" cy="4032250"/>
          </a:xfrm>
          <a:prstGeom prst="rect">
            <a:avLst/>
          </a:prstGeom>
        </p:spPr>
        <p:txBody>
          <a:bodyPr>
            <a:spAutoFit/>
          </a:bodyPr>
          <a:lstStyle/>
          <a:p>
            <a:pPr>
              <a:buFont typeface="Arial" pitchFamily="34" charset="0"/>
              <a:buChar char="•"/>
              <a:defRPr/>
            </a:pPr>
            <a:r>
              <a:rPr lang="es-ES" sz="3200" b="1" dirty="0">
                <a:solidFill>
                  <a:srgbClr val="FF0000"/>
                </a:solidFill>
                <a:effectLst>
                  <a:outerShdw blurRad="38100" dist="38100" dir="2700000" algn="tl">
                    <a:srgbClr val="000000">
                      <a:alpha val="43137"/>
                    </a:srgbClr>
                  </a:outerShdw>
                </a:effectLst>
                <a:latin typeface="Calibri"/>
                <a:cs typeface="Arial" charset="0"/>
              </a:rPr>
              <a:t>Crisis en la transmisión de la fe</a:t>
            </a:r>
          </a:p>
          <a:p>
            <a:pPr lvl="1">
              <a:buFont typeface="Arial" pitchFamily="34" charset="0"/>
              <a:buChar char="•"/>
              <a:defRPr/>
            </a:pPr>
            <a:r>
              <a:rPr lang="es-ES" sz="3200" b="1" dirty="0">
                <a:solidFill>
                  <a:prstClr val="black"/>
                </a:solidFill>
                <a:latin typeface="Calibri"/>
                <a:cs typeface="Arial" charset="0"/>
              </a:rPr>
              <a:t>El pueblo es ahora la </a:t>
            </a:r>
            <a:r>
              <a:rPr lang="es-ES" sz="3200" b="1" dirty="0">
                <a:solidFill>
                  <a:srgbClr val="FFFF00"/>
                </a:solidFill>
                <a:effectLst>
                  <a:outerShdw blurRad="38100" dist="38100" dir="2700000" algn="tl">
                    <a:srgbClr val="000000">
                      <a:alpha val="43137"/>
                    </a:srgbClr>
                  </a:outerShdw>
                </a:effectLst>
                <a:latin typeface="Calibri"/>
                <a:cs typeface="Arial" charset="0"/>
              </a:rPr>
              <a:t>“aldea global”</a:t>
            </a:r>
            <a:r>
              <a:rPr lang="es-ES" sz="3200" b="1" dirty="0">
                <a:solidFill>
                  <a:prstClr val="black"/>
                </a:solidFill>
                <a:latin typeface="Calibri"/>
                <a:cs typeface="Arial" charset="0"/>
              </a:rPr>
              <a:t> (internet)</a:t>
            </a:r>
            <a:endParaRPr lang="es-ES" sz="3200" b="1" dirty="0">
              <a:solidFill>
                <a:srgbClr val="FFFF00"/>
              </a:solidFill>
              <a:effectLst>
                <a:outerShdw blurRad="38100" dist="38100" dir="2700000" algn="tl">
                  <a:srgbClr val="000000">
                    <a:alpha val="43137"/>
                  </a:srgbClr>
                </a:outerShdw>
              </a:effectLst>
              <a:latin typeface="Calibri"/>
              <a:cs typeface="Arial" charset="0"/>
            </a:endParaRPr>
          </a:p>
          <a:p>
            <a:pPr lvl="1">
              <a:buFont typeface="Arial" pitchFamily="34" charset="0"/>
              <a:buChar char="•"/>
              <a:defRPr/>
            </a:pPr>
            <a:r>
              <a:rPr lang="es-ES" sz="3200" b="1" dirty="0">
                <a:solidFill>
                  <a:prstClr val="black"/>
                </a:solidFill>
                <a:latin typeface="Calibri"/>
                <a:cs typeface="Arial" charset="0"/>
              </a:rPr>
              <a:t>Respecto a la </a:t>
            </a:r>
            <a:r>
              <a:rPr lang="es-ES" sz="3200" b="1" dirty="0">
                <a:solidFill>
                  <a:srgbClr val="FFFF00"/>
                </a:solidFill>
                <a:effectLst>
                  <a:outerShdw blurRad="38100" dist="38100" dir="2700000" algn="tl">
                    <a:srgbClr val="000000">
                      <a:alpha val="43137"/>
                    </a:srgbClr>
                  </a:outerShdw>
                </a:effectLst>
                <a:latin typeface="Calibri"/>
                <a:cs typeface="Arial" charset="0"/>
              </a:rPr>
              <a:t>escuela</a:t>
            </a:r>
            <a:r>
              <a:rPr lang="es-ES" sz="3200" b="1" dirty="0">
                <a:solidFill>
                  <a:prstClr val="black"/>
                </a:solidFill>
                <a:latin typeface="Calibri"/>
                <a:cs typeface="Arial" charset="0"/>
              </a:rPr>
              <a:t> se habla de laicidad y “emergencia educativa”</a:t>
            </a:r>
          </a:p>
          <a:p>
            <a:pPr lvl="1">
              <a:buFont typeface="Arial" pitchFamily="34" charset="0"/>
              <a:buChar char="•"/>
              <a:defRPr/>
            </a:pPr>
            <a:r>
              <a:rPr lang="es-ES" sz="3200" b="1" dirty="0">
                <a:solidFill>
                  <a:prstClr val="black"/>
                </a:solidFill>
                <a:latin typeface="Calibri"/>
                <a:cs typeface="Arial" charset="0"/>
              </a:rPr>
              <a:t>La </a:t>
            </a:r>
            <a:r>
              <a:rPr lang="es-ES" sz="3200" b="1" dirty="0">
                <a:solidFill>
                  <a:srgbClr val="FFFF00"/>
                </a:solidFill>
                <a:effectLst>
                  <a:outerShdw blurRad="38100" dist="38100" dir="2700000" algn="tl">
                    <a:srgbClr val="000000">
                      <a:alpha val="43137"/>
                    </a:srgbClr>
                  </a:outerShdw>
                </a:effectLst>
                <a:latin typeface="Calibri"/>
                <a:cs typeface="Arial" charset="0"/>
              </a:rPr>
              <a:t>familia</a:t>
            </a:r>
            <a:r>
              <a:rPr lang="es-ES" sz="3200" b="1" dirty="0">
                <a:solidFill>
                  <a:prstClr val="black"/>
                </a:solidFill>
                <a:latin typeface="Calibri"/>
                <a:cs typeface="Arial" charset="0"/>
              </a:rPr>
              <a:t> se halla perdida y desbordada</a:t>
            </a:r>
          </a:p>
          <a:p>
            <a:pPr>
              <a:buFont typeface="Arial" pitchFamily="34" charset="0"/>
              <a:buChar char="•"/>
              <a:defRPr/>
            </a:pPr>
            <a:r>
              <a:rPr lang="es-ES" sz="3200" b="1" dirty="0">
                <a:solidFill>
                  <a:srgbClr val="FF0000"/>
                </a:solidFill>
                <a:effectLst>
                  <a:outerShdw blurRad="38100" dist="38100" dir="2700000" algn="tl">
                    <a:srgbClr val="000000">
                      <a:alpha val="43137"/>
                    </a:srgbClr>
                  </a:outerShdw>
                </a:effectLst>
                <a:latin typeface="Calibri"/>
                <a:cs typeface="Arial" charset="0"/>
              </a:rPr>
              <a:t>Tarea de la </a:t>
            </a:r>
            <a:r>
              <a:rPr lang="es-ES" sz="3200" b="1" u="sng" dirty="0">
                <a:solidFill>
                  <a:srgbClr val="FF0000"/>
                </a:solidFill>
                <a:effectLst>
                  <a:outerShdw blurRad="38100" dist="38100" dir="2700000" algn="tl">
                    <a:srgbClr val="000000">
                      <a:alpha val="43137"/>
                    </a:srgbClr>
                  </a:outerShdw>
                </a:effectLst>
                <a:latin typeface="Calibri"/>
                <a:cs typeface="Arial" charset="0"/>
              </a:rPr>
              <a:t>Parroquia</a:t>
            </a:r>
            <a:r>
              <a:rPr lang="es-ES" sz="3200" b="1" dirty="0">
                <a:solidFill>
                  <a:srgbClr val="FF0000"/>
                </a:solidFill>
                <a:effectLst>
                  <a:outerShdw blurRad="38100" dist="38100" dir="2700000" algn="tl">
                    <a:srgbClr val="000000">
                      <a:alpha val="43137"/>
                    </a:srgbClr>
                  </a:outerShdw>
                </a:effectLst>
                <a:latin typeface="Calibri"/>
                <a:cs typeface="Arial" charset="0"/>
              </a:rPr>
              <a:t>:</a:t>
            </a:r>
          </a:p>
          <a:p>
            <a:pPr lvl="1">
              <a:buFont typeface="Arial" pitchFamily="34" charset="0"/>
              <a:buChar char="•"/>
              <a:defRPr/>
            </a:pPr>
            <a:r>
              <a:rPr lang="es-ES" sz="3200" b="1" dirty="0">
                <a:solidFill>
                  <a:srgbClr val="FF00FF"/>
                </a:solidFill>
                <a:effectLst>
                  <a:outerShdw blurRad="38100" dist="38100" dir="2700000" algn="tl">
                    <a:srgbClr val="000000">
                      <a:alpha val="43137"/>
                    </a:srgbClr>
                  </a:outerShdw>
                </a:effectLst>
                <a:latin typeface="Calibri"/>
                <a:cs typeface="Arial" charset="0"/>
              </a:rPr>
              <a:t>Proponer</a:t>
            </a:r>
            <a:r>
              <a:rPr lang="es-ES" sz="3200" b="1" dirty="0">
                <a:solidFill>
                  <a:prstClr val="black"/>
                </a:solidFill>
                <a:effectLst>
                  <a:outerShdw blurRad="38100" dist="38100" dir="2700000" algn="tl">
                    <a:srgbClr val="000000">
                      <a:alpha val="43137"/>
                    </a:srgbClr>
                  </a:outerShdw>
                </a:effectLst>
                <a:latin typeface="Calibri"/>
                <a:cs typeface="Arial" charset="0"/>
              </a:rPr>
              <a:t> </a:t>
            </a:r>
            <a:r>
              <a:rPr lang="es-ES" sz="3200" b="1" dirty="0">
                <a:solidFill>
                  <a:srgbClr val="FF00FF"/>
                </a:solidFill>
                <a:effectLst>
                  <a:outerShdw blurRad="38100" dist="38100" dir="2700000" algn="tl">
                    <a:srgbClr val="000000">
                      <a:alpha val="43137"/>
                    </a:srgbClr>
                  </a:outerShdw>
                </a:effectLst>
                <a:latin typeface="Calibri"/>
                <a:cs typeface="Arial" charset="0"/>
              </a:rPr>
              <a:t>la fe</a:t>
            </a:r>
          </a:p>
          <a:p>
            <a:pPr lvl="1">
              <a:buFont typeface="Arial" pitchFamily="34" charset="0"/>
              <a:buChar char="•"/>
              <a:defRPr/>
            </a:pPr>
            <a:r>
              <a:rPr lang="es-ES" sz="3200" b="1" dirty="0">
                <a:solidFill>
                  <a:srgbClr val="FF00FF"/>
                </a:solidFill>
                <a:effectLst>
                  <a:outerShdw blurRad="38100" dist="38100" dir="2700000" algn="tl">
                    <a:srgbClr val="000000">
                      <a:alpha val="43137"/>
                    </a:srgbClr>
                  </a:outerShdw>
                </a:effectLst>
                <a:latin typeface="Calibri"/>
                <a:cs typeface="Arial" charset="0"/>
              </a:rPr>
              <a:t>Engendrar</a:t>
            </a:r>
            <a:r>
              <a:rPr lang="es-ES" sz="3200" b="1" dirty="0">
                <a:solidFill>
                  <a:prstClr val="black"/>
                </a:solidFill>
                <a:effectLst>
                  <a:outerShdw blurRad="38100" dist="38100" dir="2700000" algn="tl">
                    <a:srgbClr val="000000">
                      <a:alpha val="43137"/>
                    </a:srgbClr>
                  </a:outerShdw>
                </a:effectLst>
                <a:latin typeface="Calibri"/>
                <a:cs typeface="Arial" charset="0"/>
              </a:rPr>
              <a:t> </a:t>
            </a:r>
            <a:r>
              <a:rPr lang="es-ES" sz="3200" b="1" dirty="0">
                <a:solidFill>
                  <a:srgbClr val="FF00FF"/>
                </a:solidFill>
                <a:effectLst>
                  <a:outerShdw blurRad="38100" dist="38100" dir="2700000" algn="tl">
                    <a:srgbClr val="000000">
                      <a:alpha val="43137"/>
                    </a:srgbClr>
                  </a:outerShdw>
                </a:effectLst>
                <a:latin typeface="Calibri"/>
                <a:cs typeface="Arial" charset="0"/>
              </a:rPr>
              <a:t>en la fe</a:t>
            </a:r>
            <a:endParaRPr lang="es-ES" sz="3200" b="1" dirty="0">
              <a:solidFill>
                <a:srgbClr val="FF00FF"/>
              </a:solidFill>
              <a:effectLst>
                <a:outerShdw blurRad="38100" dist="38100" dir="2700000" algn="tl">
                  <a:srgbClr val="000000">
                    <a:alpha val="43137"/>
                  </a:srgbClr>
                </a:outerShdw>
              </a:effectLst>
              <a:latin typeface="Arial" charset="0"/>
              <a:cs typeface="Arial" charset="0"/>
            </a:endParaRPr>
          </a:p>
        </p:txBody>
      </p:sp>
      <p:sp>
        <p:nvSpPr>
          <p:cNvPr id="4" name="3 Rectángulo">
            <a:extLst>
              <a:ext uri="{FF2B5EF4-FFF2-40B4-BE49-F238E27FC236}">
                <a16:creationId xmlns:a16="http://schemas.microsoft.com/office/drawing/2014/main" id="{368D4C77-F716-8CD5-7C63-D360E43EBD1E}"/>
              </a:ext>
            </a:extLst>
          </p:cNvPr>
          <p:cNvSpPr/>
          <p:nvPr/>
        </p:nvSpPr>
        <p:spPr>
          <a:xfrm>
            <a:off x="1524000" y="908050"/>
            <a:ext cx="9144000" cy="769938"/>
          </a:xfrm>
          <a:prstGeom prst="rect">
            <a:avLst/>
          </a:prstGeom>
        </p:spPr>
        <p:txBody>
          <a:bodyPr>
            <a:spAutoFit/>
          </a:bodyPr>
          <a:lstStyle/>
          <a:p>
            <a:pPr algn="ctr">
              <a:defRPr/>
            </a:pPr>
            <a:r>
              <a:rPr lang="es-ES" sz="4400" b="1" dirty="0">
                <a:solidFill>
                  <a:prstClr val="white"/>
                </a:solidFill>
                <a:effectLst>
                  <a:outerShdw blurRad="38100" dist="38100" dir="2700000" algn="tl">
                    <a:srgbClr val="000000">
                      <a:alpha val="43137"/>
                    </a:srgbClr>
                  </a:outerShdw>
                </a:effectLst>
                <a:latin typeface="Arial" charset="0"/>
                <a:cs typeface="Arial" charset="0"/>
              </a:rPr>
              <a:t>Casi todo ha cambiado</a:t>
            </a:r>
          </a:p>
        </p:txBody>
      </p:sp>
      <p:sp>
        <p:nvSpPr>
          <p:cNvPr id="5" name="4 Rectángulo">
            <a:extLst>
              <a:ext uri="{FF2B5EF4-FFF2-40B4-BE49-F238E27FC236}">
                <a16:creationId xmlns:a16="http://schemas.microsoft.com/office/drawing/2014/main" id="{6A7B0119-4591-9656-2EB4-BA500EDE1708}"/>
              </a:ext>
            </a:extLst>
          </p:cNvPr>
          <p:cNvSpPr/>
          <p:nvPr/>
        </p:nvSpPr>
        <p:spPr>
          <a:xfrm>
            <a:off x="7175500" y="4460875"/>
            <a:ext cx="3241675" cy="1200150"/>
          </a:xfrm>
          <a:prstGeom prst="rect">
            <a:avLst/>
          </a:prstGeom>
          <a:solidFill>
            <a:schemeClr val="bg1"/>
          </a:solidFill>
        </p:spPr>
        <p:txBody>
          <a:bodyPr>
            <a:spAutoFit/>
          </a:bodyPr>
          <a:lstStyle/>
          <a:p>
            <a:pPr algn="ctr">
              <a:defRPr/>
            </a:pPr>
            <a:r>
              <a:rPr lang="es-ES" sz="3600" b="1" dirty="0">
                <a:solidFill>
                  <a:srgbClr val="0000FF"/>
                </a:solidFill>
                <a:effectLst>
                  <a:outerShdw blurRad="38100" dist="38100" dir="2700000" algn="tl">
                    <a:srgbClr val="000000">
                      <a:alpha val="43137"/>
                    </a:srgbClr>
                  </a:outerShdw>
                </a:effectLst>
                <a:latin typeface="Arial" charset="0"/>
                <a:cs typeface="Arial" charset="0"/>
              </a:rPr>
              <a:t>INICIACIÓN </a:t>
            </a:r>
          </a:p>
          <a:p>
            <a:pPr algn="ctr">
              <a:defRPr/>
            </a:pPr>
            <a:r>
              <a:rPr lang="es-ES" sz="3600" b="1" dirty="0">
                <a:solidFill>
                  <a:srgbClr val="0000FF"/>
                </a:solidFill>
                <a:effectLst>
                  <a:outerShdw blurRad="38100" dist="38100" dir="2700000" algn="tl">
                    <a:srgbClr val="000000">
                      <a:alpha val="43137"/>
                    </a:srgbClr>
                  </a:outerShdw>
                </a:effectLst>
                <a:latin typeface="Arial" charset="0"/>
                <a:cs typeface="Arial" charset="0"/>
              </a:rPr>
              <a:t>CRISTIANA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a:extLst>
              <a:ext uri="{FF2B5EF4-FFF2-40B4-BE49-F238E27FC236}">
                <a16:creationId xmlns:a16="http://schemas.microsoft.com/office/drawing/2014/main" id="{9DF560E2-60B5-3A7E-AFEF-533191756410}"/>
              </a:ext>
            </a:extLst>
          </p:cNvPr>
          <p:cNvSpPr>
            <a:spLocks noChangeArrowheads="1"/>
          </p:cNvSpPr>
          <p:nvPr/>
        </p:nvSpPr>
        <p:spPr bwMode="auto">
          <a:xfrm>
            <a:off x="5951538" y="3141663"/>
            <a:ext cx="44656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Century Gothic" panose="020B0502020202020204" pitchFamily="34" charset="0"/>
              </a:defRPr>
            </a:lvl9pPr>
          </a:lstStyle>
          <a:p>
            <a:pPr>
              <a:spcBef>
                <a:spcPct val="0"/>
              </a:spcBef>
              <a:buClrTx/>
              <a:buSzTx/>
              <a:buFontTx/>
              <a:buNone/>
            </a:pPr>
            <a:r>
              <a:rPr lang="es-ES" altLang="es-CO" sz="3200" b="1">
                <a:solidFill>
                  <a:srgbClr val="000000"/>
                </a:solidFill>
                <a:latin typeface="Arial" panose="020B0604020202020204" pitchFamily="34" charset="0"/>
                <a:cs typeface="Arial" panose="020B0604020202020204" pitchFamily="34" charset="0"/>
              </a:rPr>
              <a:t>El fin del cristianismo sociológico </a:t>
            </a:r>
          </a:p>
          <a:p>
            <a:pPr>
              <a:spcBef>
                <a:spcPct val="0"/>
              </a:spcBef>
              <a:buClrTx/>
              <a:buSzTx/>
              <a:buFontTx/>
              <a:buNone/>
            </a:pPr>
            <a:r>
              <a:rPr lang="es-ES" altLang="es-CO" sz="3200" b="1">
                <a:solidFill>
                  <a:srgbClr val="000000"/>
                </a:solidFill>
                <a:latin typeface="Arial" panose="020B0604020202020204" pitchFamily="34" charset="0"/>
                <a:cs typeface="Arial" panose="020B0604020202020204" pitchFamily="34" charset="0"/>
              </a:rPr>
              <a:t>puede ser el inicio del cristianismo </a:t>
            </a:r>
          </a:p>
          <a:p>
            <a:pPr>
              <a:spcBef>
                <a:spcPct val="0"/>
              </a:spcBef>
              <a:buClrTx/>
              <a:buSzTx/>
              <a:buFontTx/>
              <a:buNone/>
            </a:pPr>
            <a:r>
              <a:rPr lang="es-ES" altLang="es-CO" sz="3200" b="1">
                <a:solidFill>
                  <a:srgbClr val="000000"/>
                </a:solidFill>
                <a:latin typeface="Arial" panose="020B0604020202020204" pitchFamily="34" charset="0"/>
                <a:cs typeface="Arial" panose="020B0604020202020204" pitchFamily="34" charset="0"/>
              </a:rPr>
              <a:t>de la gracia </a:t>
            </a:r>
          </a:p>
          <a:p>
            <a:pPr>
              <a:spcBef>
                <a:spcPct val="0"/>
              </a:spcBef>
              <a:buClrTx/>
              <a:buSzTx/>
              <a:buFontTx/>
              <a:buNone/>
            </a:pPr>
            <a:r>
              <a:rPr lang="es-ES" altLang="es-CO" sz="3200" b="1">
                <a:solidFill>
                  <a:srgbClr val="000000"/>
                </a:solidFill>
                <a:latin typeface="Arial" panose="020B0604020202020204" pitchFamily="34" charset="0"/>
                <a:cs typeface="Arial" panose="020B0604020202020204" pitchFamily="34" charset="0"/>
              </a:rPr>
              <a:t>y de la libertad</a:t>
            </a:r>
            <a:endParaRPr lang="es-ES" altLang="es-CO" sz="3200">
              <a:solidFill>
                <a:srgbClr val="000000"/>
              </a:solidFill>
              <a:latin typeface="Arial" panose="020B0604020202020204" pitchFamily="34" charset="0"/>
              <a:cs typeface="Arial" panose="020B0604020202020204" pitchFamily="34" charset="0"/>
            </a:endParaRPr>
          </a:p>
        </p:txBody>
      </p:sp>
      <p:sp>
        <p:nvSpPr>
          <p:cNvPr id="10" name="9 Rectángulo">
            <a:extLst>
              <a:ext uri="{FF2B5EF4-FFF2-40B4-BE49-F238E27FC236}">
                <a16:creationId xmlns:a16="http://schemas.microsoft.com/office/drawing/2014/main" id="{452E43D9-FE29-7E29-8555-ED4F2F614F65}"/>
              </a:ext>
            </a:extLst>
          </p:cNvPr>
          <p:cNvSpPr/>
          <p:nvPr/>
        </p:nvSpPr>
        <p:spPr>
          <a:xfrm>
            <a:off x="2279650" y="692150"/>
            <a:ext cx="4572000" cy="1939925"/>
          </a:xfrm>
          <a:prstGeom prst="rect">
            <a:avLst/>
          </a:prstGeom>
        </p:spPr>
        <p:txBody>
          <a:bodyPr>
            <a:spAutoFit/>
          </a:bodyPr>
          <a:lstStyle/>
          <a:p>
            <a:pPr>
              <a:defRPr/>
            </a:pPr>
            <a:r>
              <a:rPr lang="es-ES" sz="3200" b="1" dirty="0">
                <a:solidFill>
                  <a:srgbClr val="FF0000"/>
                </a:solidFill>
                <a:effectLst>
                  <a:outerShdw blurRad="38100" dist="38100" dir="2700000" algn="tl">
                    <a:srgbClr val="000000">
                      <a:alpha val="43137"/>
                    </a:srgbClr>
                  </a:outerShdw>
                </a:effectLst>
                <a:latin typeface="Arial" charset="0"/>
                <a:cs typeface="Arial" charset="0"/>
              </a:rPr>
              <a:t>Tarea de la </a:t>
            </a:r>
            <a:r>
              <a:rPr lang="es-ES" sz="3200" b="1" u="sng" dirty="0">
                <a:solidFill>
                  <a:srgbClr val="FF0000"/>
                </a:solidFill>
                <a:effectLst>
                  <a:outerShdw blurRad="38100" dist="38100" dir="2700000" algn="tl">
                    <a:srgbClr val="000000">
                      <a:alpha val="43137"/>
                    </a:srgbClr>
                  </a:outerShdw>
                </a:effectLst>
                <a:latin typeface="Arial" charset="0"/>
                <a:cs typeface="Arial" charset="0"/>
              </a:rPr>
              <a:t>Parroquia</a:t>
            </a:r>
            <a:r>
              <a:rPr lang="es-ES" sz="3200" b="1" dirty="0">
                <a:solidFill>
                  <a:srgbClr val="FF0000"/>
                </a:solidFill>
                <a:effectLst>
                  <a:outerShdw blurRad="38100" dist="38100" dir="2700000" algn="tl">
                    <a:srgbClr val="000000">
                      <a:alpha val="43137"/>
                    </a:srgbClr>
                  </a:outerShdw>
                </a:effectLst>
                <a:latin typeface="Arial" charset="0"/>
                <a:cs typeface="Arial" charset="0"/>
              </a:rPr>
              <a:t>:</a:t>
            </a:r>
          </a:p>
          <a:p>
            <a:pPr>
              <a:defRPr/>
            </a:pPr>
            <a:r>
              <a:rPr lang="es-ES" sz="2400" b="1" dirty="0">
                <a:solidFill>
                  <a:srgbClr val="FFFF00"/>
                </a:solidFill>
                <a:effectLst>
                  <a:outerShdw blurRad="38100" dist="38100" dir="2700000" algn="tl">
                    <a:srgbClr val="000000">
                      <a:alpha val="43137"/>
                    </a:srgbClr>
                  </a:outerShdw>
                </a:effectLst>
                <a:latin typeface="Arial" charset="0"/>
                <a:cs typeface="Arial" charset="0"/>
              </a:rPr>
              <a:t>Antes:</a:t>
            </a:r>
            <a:r>
              <a:rPr lang="es-ES" sz="2400" b="1" dirty="0">
                <a:solidFill>
                  <a:prstClr val="black"/>
                </a:solidFill>
                <a:effectLst>
                  <a:outerShdw blurRad="38100" dist="38100" dir="2700000" algn="tl">
                    <a:srgbClr val="000000">
                      <a:alpha val="43137"/>
                    </a:srgbClr>
                  </a:outerShdw>
                </a:effectLst>
                <a:latin typeface="Arial" charset="0"/>
                <a:cs typeface="Arial" charset="0"/>
              </a:rPr>
              <a:t> </a:t>
            </a:r>
            <a:r>
              <a:rPr lang="es-ES" sz="2400" b="1" dirty="0">
                <a:solidFill>
                  <a:srgbClr val="FF00FF"/>
                </a:solidFill>
                <a:effectLst>
                  <a:outerShdw blurRad="38100" dist="38100" dir="2700000" algn="tl">
                    <a:srgbClr val="000000">
                      <a:alpha val="43137"/>
                    </a:srgbClr>
                  </a:outerShdw>
                </a:effectLst>
                <a:latin typeface="Arial" charset="0"/>
                <a:cs typeface="Arial" charset="0"/>
              </a:rPr>
              <a:t>Alimentar </a:t>
            </a:r>
            <a:r>
              <a:rPr lang="es-ES" sz="2400" b="1" dirty="0">
                <a:solidFill>
                  <a:prstClr val="black"/>
                </a:solidFill>
                <a:effectLst>
                  <a:outerShdw blurRad="38100" dist="38100" dir="2700000" algn="tl">
                    <a:srgbClr val="000000">
                      <a:alpha val="43137"/>
                    </a:srgbClr>
                  </a:outerShdw>
                </a:effectLst>
                <a:latin typeface="Arial" charset="0"/>
                <a:cs typeface="Arial" charset="0"/>
              </a:rPr>
              <a:t>y </a:t>
            </a:r>
            <a:r>
              <a:rPr lang="es-ES" sz="2400" b="1" dirty="0">
                <a:solidFill>
                  <a:srgbClr val="FF00FF"/>
                </a:solidFill>
                <a:effectLst>
                  <a:outerShdw blurRad="38100" dist="38100" dir="2700000" algn="tl">
                    <a:srgbClr val="000000">
                      <a:alpha val="43137"/>
                    </a:srgbClr>
                  </a:outerShdw>
                </a:effectLst>
                <a:latin typeface="Arial" charset="0"/>
                <a:cs typeface="Arial" charset="0"/>
              </a:rPr>
              <a:t>cuidar</a:t>
            </a:r>
            <a:r>
              <a:rPr lang="es-ES" sz="2400" b="1" dirty="0">
                <a:solidFill>
                  <a:prstClr val="black"/>
                </a:solidFill>
                <a:effectLst>
                  <a:outerShdw blurRad="38100" dist="38100" dir="2700000" algn="tl">
                    <a:srgbClr val="000000">
                      <a:alpha val="43137"/>
                    </a:srgbClr>
                  </a:outerShdw>
                </a:effectLst>
                <a:latin typeface="Arial" charset="0"/>
                <a:cs typeface="Arial" charset="0"/>
              </a:rPr>
              <a:t> la fe</a:t>
            </a:r>
          </a:p>
          <a:p>
            <a:pPr>
              <a:defRPr/>
            </a:pPr>
            <a:r>
              <a:rPr lang="es-ES" sz="3200" b="1" dirty="0">
                <a:solidFill>
                  <a:srgbClr val="FFFF00"/>
                </a:solidFill>
                <a:effectLst>
                  <a:outerShdw blurRad="38100" dist="38100" dir="2700000" algn="tl">
                    <a:srgbClr val="000000">
                      <a:alpha val="43137"/>
                    </a:srgbClr>
                  </a:outerShdw>
                </a:effectLst>
                <a:latin typeface="Arial" charset="0"/>
                <a:cs typeface="Arial" charset="0"/>
              </a:rPr>
              <a:t>Ahora:</a:t>
            </a:r>
            <a:r>
              <a:rPr lang="es-ES" sz="3200" b="1" dirty="0">
                <a:solidFill>
                  <a:prstClr val="black"/>
                </a:solidFill>
                <a:effectLst>
                  <a:outerShdw blurRad="38100" dist="38100" dir="2700000" algn="tl">
                    <a:srgbClr val="000000">
                      <a:alpha val="43137"/>
                    </a:srgbClr>
                  </a:outerShdw>
                </a:effectLst>
                <a:latin typeface="Arial" charset="0"/>
                <a:cs typeface="Arial" charset="0"/>
              </a:rPr>
              <a:t> </a:t>
            </a:r>
            <a:r>
              <a:rPr lang="es-ES" sz="3200" b="1" dirty="0">
                <a:solidFill>
                  <a:srgbClr val="FF00FF"/>
                </a:solidFill>
                <a:effectLst>
                  <a:outerShdw blurRad="38100" dist="38100" dir="2700000" algn="tl">
                    <a:srgbClr val="000000">
                      <a:alpha val="43137"/>
                    </a:srgbClr>
                  </a:outerShdw>
                </a:effectLst>
                <a:latin typeface="Arial" charset="0"/>
                <a:cs typeface="Arial" charset="0"/>
              </a:rPr>
              <a:t>-Proponer</a:t>
            </a:r>
            <a:r>
              <a:rPr lang="es-ES" sz="3200" b="1" dirty="0">
                <a:solidFill>
                  <a:prstClr val="black"/>
                </a:solidFill>
                <a:effectLst>
                  <a:outerShdw blurRad="38100" dist="38100" dir="2700000" algn="tl">
                    <a:srgbClr val="000000">
                      <a:alpha val="43137"/>
                    </a:srgbClr>
                  </a:outerShdw>
                </a:effectLst>
                <a:latin typeface="Arial" charset="0"/>
                <a:cs typeface="Arial" charset="0"/>
              </a:rPr>
              <a:t> la fe</a:t>
            </a:r>
          </a:p>
          <a:p>
            <a:pPr>
              <a:defRPr/>
            </a:pPr>
            <a:r>
              <a:rPr lang="es-ES" sz="3200" b="1" dirty="0">
                <a:solidFill>
                  <a:srgbClr val="FF00FF"/>
                </a:solidFill>
                <a:effectLst>
                  <a:outerShdw blurRad="38100" dist="38100" dir="2700000" algn="tl">
                    <a:srgbClr val="000000">
                      <a:alpha val="43137"/>
                    </a:srgbClr>
                  </a:outerShdw>
                </a:effectLst>
                <a:latin typeface="Arial" charset="0"/>
                <a:cs typeface="Arial" charset="0"/>
              </a:rPr>
              <a:t>-Engendrar</a:t>
            </a:r>
            <a:r>
              <a:rPr lang="es-ES" sz="3200" b="1" dirty="0">
                <a:solidFill>
                  <a:prstClr val="black"/>
                </a:solidFill>
                <a:effectLst>
                  <a:outerShdw blurRad="38100" dist="38100" dir="2700000" algn="tl">
                    <a:srgbClr val="000000">
                      <a:alpha val="43137"/>
                    </a:srgbClr>
                  </a:outerShdw>
                </a:effectLst>
                <a:latin typeface="Arial" charset="0"/>
                <a:cs typeface="Arial" charset="0"/>
              </a:rPr>
              <a:t> en la 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447A8EC-C15A-6640-8BC4-4960E5EBD84E}"/>
              </a:ext>
            </a:extLst>
          </p:cNvPr>
          <p:cNvSpPr>
            <a:spLocks noGrp="1"/>
          </p:cNvSpPr>
          <p:nvPr>
            <p:ph type="title"/>
          </p:nvPr>
        </p:nvSpPr>
        <p:spPr/>
        <p:txBody>
          <a:bodyPr/>
          <a:lstStyle/>
          <a:p>
            <a:pPr algn="ctr"/>
            <a:r>
              <a:rPr lang="es-CO" dirty="0"/>
              <a:t>LO QUE PENSAMOS QUE ES…</a:t>
            </a:r>
          </a:p>
        </p:txBody>
      </p:sp>
      <p:sp>
        <p:nvSpPr>
          <p:cNvPr id="5" name="Marcador de contenido 4">
            <a:extLst>
              <a:ext uri="{FF2B5EF4-FFF2-40B4-BE49-F238E27FC236}">
                <a16:creationId xmlns:a16="http://schemas.microsoft.com/office/drawing/2014/main" id="{C8FE0EF2-C25B-204D-B60D-8F22095B9CBC}"/>
              </a:ext>
            </a:extLst>
          </p:cNvPr>
          <p:cNvSpPr>
            <a:spLocks noGrp="1"/>
          </p:cNvSpPr>
          <p:nvPr>
            <p:ph sz="half" idx="1"/>
          </p:nvPr>
        </p:nvSpPr>
        <p:spPr/>
        <p:txBody>
          <a:bodyPr>
            <a:normAutofit/>
          </a:bodyPr>
          <a:lstStyle/>
          <a:p>
            <a:r>
              <a:rPr lang="es-CO" dirty="0"/>
              <a:t>No es un conjunto de oraciones (devociones y prácticas religiosas)</a:t>
            </a:r>
          </a:p>
          <a:p>
            <a:r>
              <a:rPr lang="es-CO" dirty="0"/>
              <a:t>El hombre debe buscar experiencias con el trascendental y se olvida de sí. </a:t>
            </a:r>
          </a:p>
          <a:p>
            <a:r>
              <a:rPr lang="es-CO" dirty="0"/>
              <a:t>Una escuela donde se imita: escuela de Thomas Kempis y su libro: la Imitación de Cristo. </a:t>
            </a:r>
          </a:p>
          <a:p>
            <a:endParaRPr lang="es-CO" dirty="0"/>
          </a:p>
          <a:p>
            <a:endParaRPr lang="es-CO" dirty="0"/>
          </a:p>
          <a:p>
            <a:endParaRPr lang="es-CO" dirty="0"/>
          </a:p>
        </p:txBody>
      </p:sp>
      <p:sp>
        <p:nvSpPr>
          <p:cNvPr id="6" name="Marcador de contenido 5">
            <a:extLst>
              <a:ext uri="{FF2B5EF4-FFF2-40B4-BE49-F238E27FC236}">
                <a16:creationId xmlns:a16="http://schemas.microsoft.com/office/drawing/2014/main" id="{91EA486D-85B7-A247-9B0A-8AD439C635C5}"/>
              </a:ext>
            </a:extLst>
          </p:cNvPr>
          <p:cNvSpPr>
            <a:spLocks noGrp="1"/>
          </p:cNvSpPr>
          <p:nvPr>
            <p:ph sz="half" idx="2"/>
          </p:nvPr>
        </p:nvSpPr>
        <p:spPr/>
        <p:txBody>
          <a:bodyPr>
            <a:normAutofit/>
          </a:bodyPr>
          <a:lstStyle/>
          <a:p>
            <a:r>
              <a:rPr lang="es-CO" dirty="0"/>
              <a:t>Es una forma de vida espiritual: donde se integra la vida y la oración para crecer en todas las dimensiones. </a:t>
            </a:r>
          </a:p>
          <a:p>
            <a:r>
              <a:rPr lang="es-CO" dirty="0"/>
              <a:t>Zibiri: la religación hace que antes de tener o hacer una experiencia de Dios, el hombre sea experiencia de Dios. </a:t>
            </a:r>
          </a:p>
          <a:p>
            <a:r>
              <a:rPr lang="es-CO" dirty="0"/>
              <a:t>Escuela de espiritualidad del siglo XVII: el siglo de las luces y los misterios de Dios</a:t>
            </a:r>
          </a:p>
        </p:txBody>
      </p:sp>
    </p:spTree>
    <p:extLst>
      <p:ext uri="{BB962C8B-B14F-4D97-AF65-F5344CB8AC3E}">
        <p14:creationId xmlns:p14="http://schemas.microsoft.com/office/powerpoint/2010/main" val="22055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B8014-C234-E749-855B-24FB176EBEB5}"/>
              </a:ext>
            </a:extLst>
          </p:cNvPr>
          <p:cNvSpPr>
            <a:spLocks noGrp="1"/>
          </p:cNvSpPr>
          <p:nvPr>
            <p:ph type="title"/>
          </p:nvPr>
        </p:nvSpPr>
        <p:spPr/>
        <p:txBody>
          <a:bodyPr/>
          <a:lstStyle/>
          <a:p>
            <a:pPr algn="ctr"/>
            <a:r>
              <a:rPr lang="es-CO" dirty="0"/>
              <a:t>Espiritualidad Eudista a profundizar hoy</a:t>
            </a:r>
          </a:p>
        </p:txBody>
      </p:sp>
      <p:sp>
        <p:nvSpPr>
          <p:cNvPr id="3" name="Marcador de contenido 2">
            <a:extLst>
              <a:ext uri="{FF2B5EF4-FFF2-40B4-BE49-F238E27FC236}">
                <a16:creationId xmlns:a16="http://schemas.microsoft.com/office/drawing/2014/main" id="{12EB1CEF-FF8F-6747-BC5F-3ADADCFA1C99}"/>
              </a:ext>
            </a:extLst>
          </p:cNvPr>
          <p:cNvSpPr>
            <a:spLocks noGrp="1"/>
          </p:cNvSpPr>
          <p:nvPr>
            <p:ph sz="half" idx="1"/>
          </p:nvPr>
        </p:nvSpPr>
        <p:spPr>
          <a:xfrm>
            <a:off x="314325" y="2010878"/>
            <a:ext cx="5778158" cy="3448595"/>
          </a:xfrm>
        </p:spPr>
        <p:txBody>
          <a:bodyPr>
            <a:normAutofit fontScale="47500" lnSpcReduction="20000"/>
          </a:bodyPr>
          <a:lstStyle/>
          <a:p>
            <a:r>
              <a:rPr lang="es-CO" sz="3600" dirty="0"/>
              <a:t>Espiritualidad de Imitación: Imitar = Remedar a Cristo, copiar un modelo externo. Juan Éudes NO PROPONE una espiritualidad de imitación.</a:t>
            </a:r>
          </a:p>
          <a:p>
            <a:r>
              <a:rPr lang="es-CO" sz="3600" dirty="0"/>
              <a:t>Espiritualidad de Acción Externa: Es un actuar por el poder de otro que actúa en nosotros. Actuar “por” Cristo. San Juan Éudes NO PROPONE una espiritualidad de acción externa. Esta espiritualidad se caracteriza por oraciones como esta: “Señor, dame tu poder para actuar como tú”</a:t>
            </a:r>
          </a:p>
          <a:p>
            <a:endParaRPr lang="es-CO" dirty="0"/>
          </a:p>
        </p:txBody>
      </p:sp>
      <p:sp>
        <p:nvSpPr>
          <p:cNvPr id="4" name="Marcador de contenido 3">
            <a:extLst>
              <a:ext uri="{FF2B5EF4-FFF2-40B4-BE49-F238E27FC236}">
                <a16:creationId xmlns:a16="http://schemas.microsoft.com/office/drawing/2014/main" id="{3696A564-217D-E140-AB5E-553162E96934}"/>
              </a:ext>
            </a:extLst>
          </p:cNvPr>
          <p:cNvSpPr>
            <a:spLocks noGrp="1"/>
          </p:cNvSpPr>
          <p:nvPr>
            <p:ph sz="half" idx="2"/>
          </p:nvPr>
        </p:nvSpPr>
        <p:spPr>
          <a:xfrm>
            <a:off x="6413770" y="2017343"/>
            <a:ext cx="5602017" cy="3441520"/>
          </a:xfrm>
        </p:spPr>
        <p:txBody>
          <a:bodyPr>
            <a:normAutofit fontScale="47500" lnSpcReduction="20000"/>
          </a:bodyPr>
          <a:lstStyle/>
          <a:p>
            <a:r>
              <a:rPr lang="es-CO" sz="2700" dirty="0"/>
              <a:t>Espiritualidad de Acción Vital: Es una espiritualidad de base existencial. En ella le pedimos al Señor que él viva “en” nosotros su misterio de Encarnación. Este es el modelo asumido y propuesto por la espiritualidad auténticamente Eudista, en él no le pido que me haga orante, le pido que venga y ore “en” mí. No le pido que me dé su fuerza para actuar con su poder, le pido que venga y actúe “en” mí. El símil en que se fundamenta Juan Éudes para explicar este modo singular de “hacer viable” la vida cristiana es el texto de Juan 15 en donde nos habla de la vida y los sarmientos y en donde Jesús mismo nos exhorta a permanecer “en” él. Gálatas 2, 20 nos dice precisamente esto: Cristo quiere seguir viviendo “en” el mundo, pero Juan Éudes, como artesano de la vida cristiana, nos enseña que Cristo quiere seguir viviendo “en” el mundo a través de mí.</a:t>
            </a:r>
          </a:p>
          <a:p>
            <a:r>
              <a:rPr lang="es-CO" sz="2700" dirty="0"/>
              <a:t>San Juan Éudes SI PROPONE una espiritualidad de acción vital, que es en si misma una espiritualidad de ENCARNACIÓN que se materializa en esta jaculatoria que se trasforma en el grito de batalla de la espiritualidad eudista: “¡QUEREMOS SEÑOR JESÚS, QUE VIVAS Y REINES ENTRE NOSOTROS!”</a:t>
            </a:r>
          </a:p>
          <a:p>
            <a:endParaRPr lang="es-CO" dirty="0"/>
          </a:p>
        </p:txBody>
      </p:sp>
    </p:spTree>
    <p:extLst>
      <p:ext uri="{BB962C8B-B14F-4D97-AF65-F5344CB8AC3E}">
        <p14:creationId xmlns:p14="http://schemas.microsoft.com/office/powerpoint/2010/main" val="294868519"/>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Galería</Template>
  <TotalTime>1241</TotalTime>
  <Words>1795</Words>
  <Application>Microsoft Macintosh PowerPoint</Application>
  <PresentationFormat>Panorámica</PresentationFormat>
  <Paragraphs>88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Gill Sans MT</vt:lpstr>
      <vt:lpstr>Galería</vt:lpstr>
      <vt:lpstr> LOS ASOCIADOS NOS RETAN </vt:lpstr>
      <vt:lpstr>“LA ESPIRITUALIDAD EUDISTA es UNA EXPERIENCIA PROFUNDA del ser humano EN LA RIQUEZA DE NUESTRA IGLESIA CATÓLICA”</vt:lpstr>
      <vt:lpstr>PRESENTACIÓN</vt:lpstr>
      <vt:lpstr>¿QUÉ HACE UN ASOCIADO(A) PARA DISCERNIR LA VOLUNTAD DE DIOS?</vt:lpstr>
      <vt:lpstr>Presentación de PowerPoint</vt:lpstr>
      <vt:lpstr>Presentación de PowerPoint</vt:lpstr>
      <vt:lpstr>Presentación de PowerPoint</vt:lpstr>
      <vt:lpstr>LO QUE PENSAMOS QUE ES…</vt:lpstr>
      <vt:lpstr>Espiritualidad Eudista a profundizar hoy</vt:lpstr>
      <vt:lpstr>IGLESIA SINODAL </vt:lpstr>
      <vt:lpstr>SJE, inspirador de la fundación de la comunidad de padres Eudistas: esta inspiración nos sirve en un pastoreo </vt:lpstr>
      <vt:lpstr>¿En qué consiste la santidad de un pastor en la escuela de SJE? </vt:lpstr>
      <vt:lpstr>Vive la opción por los nuevos Areópagos O LUGARES DE ESPIRITUALIDAD HOY:  </vt:lpstr>
      <vt:lpstr>LOS Areópagos PROPUESTOS POR EL PAPA FRANCISCO HOY:  </vt:lpstr>
      <vt:lpstr>La espiritualidad y la evangelización ad extra “en salida”: </vt:lpstr>
      <vt:lpstr>Características del agente de pastoral hoy “en Salida”  del  Papa Francisco:  </vt:lpstr>
      <vt:lpstr>Presentación de PowerPoint</vt:lpstr>
      <vt:lpstr>Presentación de PowerPoint</vt:lpstr>
      <vt:lpstr>Presentación de PowerPoint</vt:lpstr>
      <vt:lpstr>Presentación de PowerPoint</vt:lpstr>
      <vt:lpstr>Reflexión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HORIZONTES DE LA ESPIRITUALIDAD HOY</dc:title>
  <dc:creator>WILSON JAVIER  SOSSA LOPEZ</dc:creator>
  <cp:lastModifiedBy>WILSON JAVIER  SOSSA LOPEZ</cp:lastModifiedBy>
  <cp:revision>11</cp:revision>
  <dcterms:created xsi:type="dcterms:W3CDTF">2021-04-27T13:24:11Z</dcterms:created>
  <dcterms:modified xsi:type="dcterms:W3CDTF">2022-11-19T13:47:13Z</dcterms:modified>
</cp:coreProperties>
</file>