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50"/>
  </p:notesMasterIdLst>
  <p:sldIdLst>
    <p:sldId id="257" r:id="rId3"/>
    <p:sldId id="258" r:id="rId4"/>
    <p:sldId id="260" r:id="rId5"/>
    <p:sldId id="261" r:id="rId6"/>
    <p:sldId id="262" r:id="rId7"/>
    <p:sldId id="264" r:id="rId8"/>
    <p:sldId id="265" r:id="rId9"/>
    <p:sldId id="266" r:id="rId10"/>
    <p:sldId id="303" r:id="rId11"/>
    <p:sldId id="304" r:id="rId12"/>
    <p:sldId id="301" r:id="rId13"/>
    <p:sldId id="302" r:id="rId14"/>
    <p:sldId id="305" r:id="rId15"/>
    <p:sldId id="271" r:id="rId16"/>
    <p:sldId id="272" r:id="rId17"/>
    <p:sldId id="285" r:id="rId18"/>
    <p:sldId id="274" r:id="rId19"/>
    <p:sldId id="298" r:id="rId20"/>
    <p:sldId id="275" r:id="rId21"/>
    <p:sldId id="294" r:id="rId22"/>
    <p:sldId id="297" r:id="rId23"/>
    <p:sldId id="299" r:id="rId24"/>
    <p:sldId id="300" r:id="rId25"/>
    <p:sldId id="278"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04/12/2010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extLst>
      <p:ext uri="{BB962C8B-B14F-4D97-AF65-F5344CB8AC3E}">
        <p14:creationId xmlns:p14="http://schemas.microsoft.com/office/powerpoint/2010/main" val="168820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8</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16</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17</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19</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24</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04/12/2010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04/12/2010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04/12/2010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77842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96623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49474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60961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2180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150156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19317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5424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04/12/2010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3511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475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1926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04/12/2010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04/12/2010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04/12/2010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04/12/2010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04/12/2010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04/12/2010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04/12/2010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04/12/2010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33407-47B5-4958-A34B-4922CFD3C71F}" type="datetimeFigureOut">
              <a:rPr lang="es-CO" smtClean="0">
                <a:solidFill>
                  <a:prstClr val="black">
                    <a:tint val="75000"/>
                  </a:prstClr>
                </a:solidFill>
              </a:rPr>
              <a:pPr/>
              <a:t>04/12/2010</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1D929-9DB1-4D11-90F4-DF44589CD252}"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458086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acebook.com/photo.php?pid=14418&amp;id=100000890324066"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www.corazones.org/santos/cirilo_alejandria.htm"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facebook.com/photo.php?pid=14418&amp;id=100000890324066"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5214942" y="1500174"/>
            <a:ext cx="3286148" cy="4970603"/>
          </a:xfrm>
          <a:prstGeom prst="rect">
            <a:avLst/>
          </a:prstGeom>
          <a:ln>
            <a:noFill/>
          </a:ln>
          <a:effectLst>
            <a:softEdge rad="112500"/>
          </a:effectLst>
        </p:spPr>
      </p:pic>
      <p:sp>
        <p:nvSpPr>
          <p:cNvPr id="6" name="5 CuadroTexto"/>
          <p:cNvSpPr txBox="1"/>
          <p:nvPr/>
        </p:nvSpPr>
        <p:spPr>
          <a:xfrm>
            <a:off x="16" y="4469"/>
            <a:ext cx="9036496" cy="1754326"/>
          </a:xfrm>
          <a:prstGeom prst="rect">
            <a:avLst/>
          </a:prstGeom>
          <a:noFill/>
        </p:spPr>
        <p:txBody>
          <a:bodyPr wrap="square" rtlCol="0">
            <a:spAutoFit/>
          </a:bodyPr>
          <a:lstStyle/>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NUESTRA SEÑORA DE LA </a:t>
            </a:r>
            <a:r>
              <a:rPr lang="es-CO" sz="3600" b="1" dirty="0" smtClean="0">
                <a:solidFill>
                  <a:srgbClr val="C00000"/>
                </a:solidFill>
                <a:effectLst>
                  <a:outerShdw blurRad="38100" dist="38100" dir="2700000" algn="tl">
                    <a:srgbClr val="000000">
                      <a:alpha val="43137"/>
                    </a:srgbClr>
                  </a:outerShdw>
                </a:effectLst>
                <a:latin typeface="Constantia" pitchFamily="18" charset="0"/>
              </a:rPr>
              <a:t>SALUD</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II de Adviento </a:t>
            </a:r>
            <a:endParaRPr lang="es-ES" sz="36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357158" y="2143678"/>
            <a:ext cx="450059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000" b="1" i="1" dirty="0" smtClean="0">
                <a:latin typeface="Constantia" pitchFamily="18" charset="0"/>
              </a:rPr>
              <a:t>Preparad el camino del Señor, allanad sus senderos.</a:t>
            </a:r>
          </a:p>
          <a:p>
            <a:pPr algn="ctr"/>
            <a:r>
              <a:rPr lang="es-ES" sz="4000" b="1" i="1" dirty="0" smtClean="0">
                <a:latin typeface="Constantia" pitchFamily="18" charset="0"/>
              </a:rPr>
              <a:t> Todos verán la salvación de Dios.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_nw7vil9kjNs/TPcjZrcpUOI/AAAAAAAAUA8/sjNdt-Xp2Aw/s400/se%25C3%25B1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12899" y="18417"/>
            <a:ext cx="8852574"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4000" b="1" dirty="0" smtClean="0">
                <a:solidFill>
                  <a:schemeClr val="tx1">
                    <a:lumMod val="50000"/>
                    <a:lumOff val="50000"/>
                  </a:schemeClr>
                </a:solidFill>
                <a:effectLst>
                  <a:outerShdw blurRad="38100" dist="38100" dir="2700000" algn="tl">
                    <a:srgbClr val="000000">
                      <a:alpha val="43137"/>
                    </a:srgbClr>
                  </a:outerShdw>
                </a:effectLst>
              </a:rPr>
              <a:t>2. La predicación de los fariseos vs.</a:t>
            </a:r>
          </a:p>
          <a:p>
            <a:r>
              <a:rPr lang="es-CO" sz="4000" b="1" dirty="0" smtClean="0">
                <a:solidFill>
                  <a:schemeClr val="tx1">
                    <a:lumMod val="50000"/>
                    <a:lumOff val="50000"/>
                  </a:schemeClr>
                </a:solidFill>
                <a:effectLst>
                  <a:outerShdw blurRad="38100" dist="38100" dir="2700000" algn="tl">
                    <a:srgbClr val="000000">
                      <a:alpha val="43137"/>
                    </a:srgbClr>
                  </a:outerShdw>
                </a:effectLst>
              </a:rPr>
              <a:t> la de Juan Bautista (conversión)</a:t>
            </a:r>
            <a:endParaRPr lang="es-CO" sz="4000" b="1" dirty="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729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_nw7vil9kjNs/TPe97cIJrgI/AAAAAAAAUBU/pMK1gpR-J3E/s400/Borriquita%2BF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56324" cy="674136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67544" y="260648"/>
            <a:ext cx="8208912" cy="369332"/>
          </a:xfrm>
          <a:prstGeom prst="rect">
            <a:avLst/>
          </a:prstGeom>
          <a:noFill/>
        </p:spPr>
        <p:txBody>
          <a:bodyPr wrap="square" rtlCol="0">
            <a:spAutoFit/>
          </a:bodyPr>
          <a:lstStyle/>
          <a:p>
            <a:r>
              <a:rPr lang="es-CO" dirty="0" smtClean="0"/>
              <a:t>3. La meta de Jesús es Jerusalén: ¿Cuál es </a:t>
            </a:r>
            <a:r>
              <a:rPr lang="es-CO" smtClean="0"/>
              <a:t>la nuestra?</a:t>
            </a:r>
            <a:endParaRPr lang="es-CO" dirty="0"/>
          </a:p>
        </p:txBody>
      </p:sp>
    </p:spTree>
    <p:extLst>
      <p:ext uri="{BB962C8B-B14F-4D97-AF65-F5344CB8AC3E}">
        <p14:creationId xmlns:p14="http://schemas.microsoft.com/office/powerpoint/2010/main" val="359740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_nw7vil9kjNs/TPe888RyW9I/AAAAAAAAUBM/Fsnngb3byfY/s400/Los%2Banteojos%2Bde%2BD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411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78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hotos.ak.fbcdn.net/hphotos-ak-snc3/hs639.snc3/32053_121866967852980_100000890324066_110864_1959640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521"/>
            <a:ext cx="9135493" cy="6748129"/>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83568" y="28521"/>
            <a:ext cx="7776864" cy="6186309"/>
          </a:xfrm>
          <a:prstGeom prst="rect">
            <a:avLst/>
          </a:prstGeom>
          <a:noFill/>
        </p:spPr>
        <p:txBody>
          <a:bodyPr wrap="square" rtlCol="0">
            <a:spAutoFit/>
          </a:bodyPr>
          <a:lstStyle/>
          <a:p>
            <a:pPr algn="ctr"/>
            <a:r>
              <a:rPr lang="es-CO" sz="4400" b="1" i="1" dirty="0" smtClean="0">
                <a:solidFill>
                  <a:srgbClr val="FF0000"/>
                </a:solidFill>
              </a:rPr>
              <a:t>PREGUNTA PARA COMPARTIR DE A DOS</a:t>
            </a:r>
          </a:p>
          <a:p>
            <a:pPr algn="ctr"/>
            <a:endParaRPr lang="es-CO" sz="4400" b="1" i="1" dirty="0">
              <a:solidFill>
                <a:srgbClr val="00B0F0"/>
              </a:solidFill>
            </a:endParaRPr>
          </a:p>
          <a:p>
            <a:pPr algn="ctr"/>
            <a:endParaRPr lang="es-CO" sz="4400" b="1" i="1" dirty="0" smtClean="0">
              <a:solidFill>
                <a:srgbClr val="00B0F0"/>
              </a:solidFill>
            </a:endParaRPr>
          </a:p>
          <a:p>
            <a:pPr algn="ctr"/>
            <a:endParaRPr lang="es-CO" sz="4400" b="1" i="1" dirty="0">
              <a:solidFill>
                <a:srgbClr val="00B0F0"/>
              </a:solidFill>
            </a:endParaRPr>
          </a:p>
          <a:p>
            <a:pPr algn="ctr"/>
            <a:endParaRPr lang="es-CO" sz="4400" b="1" i="1" dirty="0" smtClean="0">
              <a:solidFill>
                <a:srgbClr val="00B0F0"/>
              </a:solidFill>
            </a:endParaRPr>
          </a:p>
          <a:p>
            <a:pPr algn="ctr"/>
            <a:endParaRPr lang="es-CO" sz="4400" b="1" i="1" dirty="0" smtClean="0">
              <a:solidFill>
                <a:srgbClr val="00B0F0"/>
              </a:solidFill>
            </a:endParaRPr>
          </a:p>
          <a:p>
            <a:pPr algn="just"/>
            <a:r>
              <a:rPr lang="es-CO" sz="4400" b="1" i="1" dirty="0" smtClean="0">
                <a:solidFill>
                  <a:srgbClr val="FF0000"/>
                </a:solidFill>
              </a:rPr>
              <a:t>1. ¿CUÁL ES MI ACTITUD HOY: FARISEO O DE JUAN BAUTISTA?</a:t>
            </a:r>
            <a:endParaRPr lang="es-CO" sz="4400" b="1" i="1" dirty="0">
              <a:solidFill>
                <a:srgbClr val="FF0000"/>
              </a:solidFill>
            </a:endParaRPr>
          </a:p>
        </p:txBody>
      </p:sp>
    </p:spTree>
    <p:extLst>
      <p:ext uri="{BB962C8B-B14F-4D97-AF65-F5344CB8AC3E}">
        <p14:creationId xmlns:p14="http://schemas.microsoft.com/office/powerpoint/2010/main" val="3313364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5909310"/>
          </a:xfrm>
          <a:prstGeom prst="rect">
            <a:avLst/>
          </a:prstGeom>
        </p:spPr>
        <p:txBody>
          <a:bodyPr wrap="square">
            <a:spAutoFit/>
          </a:bodyPr>
          <a:lstStyle/>
          <a:p>
            <a:pPr algn="ctr"/>
            <a:r>
              <a:rPr lang="es-CO" sz="6600" b="1" i="1" dirty="0" smtClean="0">
                <a:solidFill>
                  <a:srgbClr val="C0000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Muéstranos, Señor, tu misericordia.</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Parroquia\Mis documentos\Mis imágenes\IMAGENES\sagrada_forma_1.jpg"/>
          <p:cNvPicPr>
            <a:picLocks noChangeAspect="1" noChangeArrowheads="1"/>
          </p:cNvPicPr>
          <p:nvPr/>
        </p:nvPicPr>
        <p:blipFill>
          <a:blip r:embed="rId3">
            <a:lum bright="70000" contrast="-70000"/>
          </a:blip>
          <a:srcRect/>
          <a:stretch>
            <a:fillRect/>
          </a:stretch>
        </p:blipFill>
        <p:spPr bwMode="auto">
          <a:xfrm>
            <a:off x="2571736" y="273655"/>
            <a:ext cx="4000528" cy="6310692"/>
          </a:xfrm>
          <a:prstGeom prst="rect">
            <a:avLst/>
          </a:prstGeom>
          <a:ln>
            <a:noFill/>
          </a:ln>
          <a:effectLst>
            <a:softEdge rad="112500"/>
          </a:effectLst>
        </p:spPr>
      </p:pic>
      <p:sp>
        <p:nvSpPr>
          <p:cNvPr id="17410" name="Rectangle 1"/>
          <p:cNvSpPr>
            <a:spLocks noChangeArrowheads="1"/>
          </p:cNvSpPr>
          <p:nvPr/>
        </p:nvSpPr>
        <p:spPr bwMode="auto">
          <a:xfrm>
            <a:off x="285720" y="142852"/>
            <a:ext cx="8501090" cy="5570756"/>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2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defRPr/>
            </a:pPr>
            <a:r>
              <a:rPr lang="es-ES" sz="3200" dirty="0" smtClean="0">
                <a:latin typeface="Constantia" pitchFamily="18" charset="0"/>
                <a:cs typeface="Times New Roman" pitchFamily="18" charset="0"/>
              </a:rPr>
              <a:t>En este mundo que Cristo nos da, hacemos la ofrenda del pan, el pan de nuestro trabajo sin fin y el vino de nuestro cantar.</a:t>
            </a:r>
          </a:p>
          <a:p>
            <a:pPr algn="ctr" eaLnBrk="0" hangingPunct="0">
              <a:tabLst>
                <a:tab pos="5943600" algn="r"/>
              </a:tabLst>
              <a:defRPr/>
            </a:pPr>
            <a:endParaRPr lang="es-ES" sz="3200" dirty="0" smtClean="0">
              <a:latin typeface="Constantia" pitchFamily="18" charset="0"/>
              <a:cs typeface="Times New Roman" pitchFamily="18" charset="0"/>
            </a:endParaRPr>
          </a:p>
          <a:p>
            <a:pPr algn="ctr" eaLnBrk="0" hangingPunct="0">
              <a:tabLst>
                <a:tab pos="5943600" algn="r"/>
              </a:tabLst>
              <a:defRPr/>
            </a:pPr>
            <a:r>
              <a:rPr lang="es-ES" sz="3200" dirty="0" smtClean="0">
                <a:latin typeface="Constantia" pitchFamily="18" charset="0"/>
                <a:cs typeface="Times New Roman" pitchFamily="18" charset="0"/>
              </a:rPr>
              <a:t>Traigo ante ti, nuestra justa inquietud: amar, la justicia y la paz.</a:t>
            </a:r>
          </a:p>
          <a:p>
            <a:pPr algn="ctr" eaLnBrk="0" hangingPunct="0">
              <a:tabLst>
                <a:tab pos="5943600" algn="r"/>
              </a:tabLst>
              <a:defRPr/>
            </a:pPr>
            <a:r>
              <a:rPr lang="es-ES" sz="3200" dirty="0" smtClean="0">
                <a:latin typeface="Constantia" pitchFamily="18" charset="0"/>
                <a:cs typeface="Times New Roman" pitchFamily="18" charset="0"/>
              </a:rPr>
              <a:t>Saber que vendrás, saber que estarás partiendo a lo s pobres tu pan(Bis)</a:t>
            </a:r>
          </a:p>
          <a:p>
            <a:pPr marL="742950" indent="-742950" algn="ctr" eaLnBrk="0" hangingPunct="0">
              <a:tabLst>
                <a:tab pos="5943600" algn="r"/>
              </a:tabLst>
              <a:defRPr/>
            </a:pPr>
            <a:endParaRPr lang="es-ES" sz="3200" b="1"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42844" y="511333"/>
            <a:ext cx="8858280" cy="5755422"/>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4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200" dirty="0" smtClean="0">
                <a:latin typeface="Constantia" pitchFamily="18" charset="0"/>
                <a:cs typeface="Times New Roman" pitchFamily="18" charset="0"/>
              </a:rPr>
              <a:t>Santo, Santo, Santo es el Señor. </a:t>
            </a:r>
          </a:p>
          <a:p>
            <a:pPr algn="ctr" eaLnBrk="0" hangingPunct="0">
              <a:tabLst>
                <a:tab pos="5943600" algn="r"/>
              </a:tabLst>
            </a:pPr>
            <a:r>
              <a:rPr lang="es-ES" sz="3200" dirty="0" smtClean="0">
                <a:latin typeface="Constantia" pitchFamily="18" charset="0"/>
                <a:cs typeface="Times New Roman" pitchFamily="18" charset="0"/>
              </a:rPr>
              <a:t>Hosanna en las alturas </a:t>
            </a:r>
          </a:p>
          <a:p>
            <a:pPr algn="ctr" eaLnBrk="0" hangingPunct="0">
              <a:tabLst>
                <a:tab pos="5943600" algn="r"/>
              </a:tabLst>
            </a:pPr>
            <a:r>
              <a:rPr lang="es-ES" sz="3200" dirty="0" smtClean="0">
                <a:latin typeface="Constantia" pitchFamily="18" charset="0"/>
                <a:cs typeface="Times New Roman" pitchFamily="18" charset="0"/>
              </a:rPr>
              <a:t>Bendito el que viene, en el nombre del señor.</a:t>
            </a:r>
          </a:p>
          <a:p>
            <a:pPr algn="ctr" eaLnBrk="0" hangingPunct="0">
              <a:tabLst>
                <a:tab pos="5943600" algn="r"/>
              </a:tabLst>
            </a:pPr>
            <a:endParaRPr lang="es-ES" sz="3200" dirty="0" smtClean="0">
              <a:latin typeface="Constantia" pitchFamily="18" charset="0"/>
              <a:cs typeface="Times New Roman" pitchFamily="18" charset="0"/>
            </a:endParaRPr>
          </a:p>
          <a:p>
            <a:pPr algn="ctr" eaLnBrk="0" hangingPunct="0">
              <a:tabLst>
                <a:tab pos="5943600" algn="r"/>
              </a:tabLst>
            </a:pPr>
            <a:r>
              <a:rPr lang="es-ES" sz="3200" dirty="0" smtClean="0">
                <a:latin typeface="Constantia" pitchFamily="18" charset="0"/>
                <a:cs typeface="Times New Roman" pitchFamily="18" charset="0"/>
              </a:rPr>
              <a:t>En unión del coro de los ángeles  en el cielo, te alaba el coro de tu iglesia en la tierra.</a:t>
            </a:r>
          </a:p>
          <a:p>
            <a:pPr algn="ctr" eaLnBrk="0" hangingPunct="0">
              <a:tabLst>
                <a:tab pos="5943600" algn="r"/>
              </a:tabLst>
            </a:pPr>
            <a:endParaRPr lang="es-ES" sz="3200" dirty="0" smtClean="0">
              <a:latin typeface="Constantia" pitchFamily="18" charset="0"/>
              <a:cs typeface="Times New Roman" pitchFamily="18" charset="0"/>
            </a:endParaRPr>
          </a:p>
          <a:p>
            <a:pPr algn="ctr" eaLnBrk="0" hangingPunct="0">
              <a:tabLst>
                <a:tab pos="5943600" algn="r"/>
              </a:tabLst>
            </a:pPr>
            <a:r>
              <a:rPr lang="es-ES" sz="3200" dirty="0" smtClean="0">
                <a:latin typeface="Constantia" pitchFamily="18" charset="0"/>
                <a:cs typeface="Times New Roman" pitchFamily="18" charset="0"/>
              </a:rPr>
              <a:t>Hosanna en las alturas </a:t>
            </a:r>
          </a:p>
          <a:p>
            <a:pPr algn="ctr" eaLnBrk="0" hangingPunct="0">
              <a:tabLst>
                <a:tab pos="5943600" algn="r"/>
              </a:tabLst>
            </a:pPr>
            <a:r>
              <a:rPr lang="es-ES" sz="3200" dirty="0" smtClean="0">
                <a:latin typeface="Constantia" pitchFamily="18" charset="0"/>
                <a:cs typeface="Times New Roman" pitchFamily="18" charset="0"/>
              </a:rPr>
              <a:t>Bendito el que viene, en el nombre del señor.</a:t>
            </a:r>
          </a:p>
        </p:txBody>
      </p:sp>
      <p:pic>
        <p:nvPicPr>
          <p:cNvPr id="2" name="Picture 2" descr="C:\Documents and Settings\Parroquia\Mis documentos\Mis imágenes\IMAGENES\hablemosdeangeles_111.gif"/>
          <p:cNvPicPr>
            <a:picLocks noChangeAspect="1" noChangeArrowheads="1" noCrop="1"/>
          </p:cNvPicPr>
          <p:nvPr/>
        </p:nvPicPr>
        <p:blipFill>
          <a:blip r:embed="rId3"/>
          <a:srcRect/>
          <a:stretch>
            <a:fillRect/>
          </a:stretch>
        </p:blipFill>
        <p:spPr bwMode="auto">
          <a:xfrm>
            <a:off x="7215206" y="285728"/>
            <a:ext cx="1500198" cy="151520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spTree>
  </p:cSld>
  <p:clrMapOvr>
    <a:masterClrMapping/>
  </p:clrMapOvr>
  <p:transition advClick="0" advTm="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Parroquia\Mis documentos\Mis imágenes\IMAGENES\jesus_y_la_obeja_perdida.jpg"/>
          <p:cNvPicPr>
            <a:picLocks noChangeAspect="1" noChangeArrowheads="1"/>
          </p:cNvPicPr>
          <p:nvPr/>
        </p:nvPicPr>
        <p:blipFill>
          <a:blip r:embed="rId3">
            <a:lum bright="70000" contrast="-70000"/>
          </a:blip>
          <a:srcRect/>
          <a:stretch>
            <a:fillRect/>
          </a:stretch>
        </p:blipFill>
        <p:spPr bwMode="auto">
          <a:xfrm>
            <a:off x="2214546" y="428604"/>
            <a:ext cx="4369551" cy="5810258"/>
          </a:xfrm>
          <a:prstGeom prst="rect">
            <a:avLst/>
          </a:prstGeom>
          <a:ln>
            <a:noFill/>
          </a:ln>
          <a:effectLst>
            <a:softEdge rad="112500"/>
          </a:effectLst>
        </p:spPr>
      </p:pic>
      <p:sp>
        <p:nvSpPr>
          <p:cNvPr id="4" name="Rectangle 1"/>
          <p:cNvSpPr>
            <a:spLocks noChangeArrowheads="1"/>
          </p:cNvSpPr>
          <p:nvPr/>
        </p:nvSpPr>
        <p:spPr bwMode="auto">
          <a:xfrm>
            <a:off x="214282" y="214290"/>
            <a:ext cx="8643966" cy="5632311"/>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CO" sz="4000" dirty="0" smtClean="0">
                <a:latin typeface="Constantia" pitchFamily="18" charset="0"/>
                <a:cs typeface="Times New Roman" pitchFamily="18" charset="0"/>
              </a:rPr>
              <a:t>Cordero de Dios, que quitas el pecado</a:t>
            </a:r>
          </a:p>
          <a:p>
            <a:pPr algn="ctr" eaLnBrk="0" hangingPunct="0">
              <a:tabLst>
                <a:tab pos="5943600" algn="r"/>
              </a:tabLst>
            </a:pPr>
            <a:r>
              <a:rPr lang="es-CO" sz="4000" dirty="0" smtClean="0">
                <a:latin typeface="Constantia" pitchFamily="18" charset="0"/>
                <a:cs typeface="Times New Roman" pitchFamily="18" charset="0"/>
              </a:rPr>
              <a:t>De este mundo, Ten piedad Señor, ten piedad.</a:t>
            </a:r>
          </a:p>
          <a:p>
            <a:pPr algn="ctr" eaLnBrk="0" hangingPunct="0">
              <a:tabLst>
                <a:tab pos="5943600" algn="r"/>
              </a:tabLst>
            </a:pPr>
            <a:endParaRPr lang="es-CO" sz="4000" dirty="0" smtClean="0">
              <a:latin typeface="Constantia" pitchFamily="18" charset="0"/>
              <a:cs typeface="Times New Roman" pitchFamily="18" charset="0"/>
            </a:endParaRPr>
          </a:p>
          <a:p>
            <a:pPr algn="ctr" eaLnBrk="0" hangingPunct="0">
              <a:tabLst>
                <a:tab pos="5943600" algn="r"/>
              </a:tabLst>
            </a:pPr>
            <a:r>
              <a:rPr lang="es-CO" sz="4000" dirty="0" smtClean="0">
                <a:latin typeface="Constantia" pitchFamily="18" charset="0"/>
                <a:cs typeface="Times New Roman" pitchFamily="18" charset="0"/>
              </a:rPr>
              <a:t>Cordero de Dios, que quitas el pecado</a:t>
            </a:r>
          </a:p>
          <a:p>
            <a:pPr algn="ctr" eaLnBrk="0" hangingPunct="0">
              <a:tabLst>
                <a:tab pos="5943600" algn="r"/>
              </a:tabLst>
            </a:pPr>
            <a:r>
              <a:rPr lang="es-CO" sz="4000" dirty="0" smtClean="0">
                <a:latin typeface="Constantia" pitchFamily="18" charset="0"/>
                <a:cs typeface="Times New Roman" pitchFamily="18" charset="0"/>
              </a:rPr>
              <a:t>Del mundo, Ten piedad Señor y danos la paz.</a:t>
            </a:r>
            <a:endParaRPr lang="es-CO" sz="4000" dirty="0">
              <a:latin typeface="Constantia"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285728"/>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CO" sz="3200" b="1" i="1" dirty="0" smtClean="0">
                <a:solidFill>
                  <a:srgbClr val="C00000"/>
                </a:solidFill>
                <a:effectLst>
                  <a:outerShdw blurRad="38100" dist="38100" dir="2700000" algn="tl">
                    <a:srgbClr val="000000">
                      <a:alpha val="43137"/>
                    </a:srgbClr>
                  </a:outerShdw>
                </a:effectLst>
                <a:latin typeface="Constantia" pitchFamily="18" charset="0"/>
              </a:rPr>
              <a:t>VEN SEÑOR</a:t>
            </a:r>
          </a:p>
          <a:p>
            <a:pPr marL="742950" indent="-742950" algn="just">
              <a:spcBef>
                <a:spcPct val="20000"/>
              </a:spcBef>
              <a:defRPr/>
            </a:pPr>
            <a:r>
              <a:rPr lang="es-CO" sz="3200" b="1" i="1" dirty="0" smtClean="0">
                <a:latin typeface="Constantia" pitchFamily="18" charset="0"/>
              </a:rPr>
              <a:t>Ven, ven, Señor, no tardes, ven, ven que te esperamos ven, ven, Señor, no tardes ven pronto, Señor!</a:t>
            </a:r>
          </a:p>
          <a:p>
            <a:pPr marL="742950" indent="-742950" algn="just">
              <a:spcBef>
                <a:spcPct val="20000"/>
              </a:spcBef>
              <a:defRPr/>
            </a:pPr>
            <a:r>
              <a:rPr lang="es-CO" sz="3200" b="1" i="1" dirty="0" smtClean="0">
                <a:latin typeface="Constantia" pitchFamily="18" charset="0"/>
              </a:rPr>
              <a:t> 1. </a:t>
            </a:r>
            <a:r>
              <a:rPr lang="es-CO" sz="3200" i="1" dirty="0" smtClean="0">
                <a:latin typeface="Constantia" pitchFamily="18" charset="0"/>
              </a:rPr>
              <a:t>El mundo muere de frio el alma perdió el calor, los hombres no son hermanos, el mundo no tiene amor.</a:t>
            </a:r>
          </a:p>
          <a:p>
            <a:pPr marL="742950" indent="-742950" algn="just">
              <a:spcBef>
                <a:spcPct val="20000"/>
              </a:spcBef>
              <a:defRPr/>
            </a:pPr>
            <a:r>
              <a:rPr lang="es-CO" sz="3200" i="1" dirty="0" smtClean="0">
                <a:latin typeface="Constantia" pitchFamily="18" charset="0"/>
              </a:rPr>
              <a:t>2. Envuelto en sombría noche, el mundo sin paz no ve. Buscando va una esperanza buscando Señor, tu fe.</a:t>
            </a:r>
            <a:endParaRPr lang="es-ES" sz="3200" i="1" dirty="0" smtClean="0">
              <a:latin typeface="Constant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214314" y="142896"/>
            <a:ext cx="8858280" cy="6286500"/>
          </a:xfrm>
        </p:spPr>
        <p:txBody>
          <a:bodyPr>
            <a:noAutofit/>
          </a:bodyPr>
          <a:lstStyle/>
          <a:p>
            <a:pPr algn="just">
              <a:buFontTx/>
              <a:buNone/>
            </a:pPr>
            <a:r>
              <a:rPr lang="es-CO" sz="3000" b="1" dirty="0" smtClean="0">
                <a:solidFill>
                  <a:srgbClr val="C00000"/>
                </a:solidFill>
                <a:effectLst>
                  <a:outerShdw blurRad="38100" dist="38100" dir="2700000" algn="tl">
                    <a:srgbClr val="000000">
                      <a:alpha val="43137"/>
                    </a:srgbClr>
                  </a:outerShdw>
                </a:effectLst>
                <a:latin typeface="Constantia" pitchFamily="18" charset="0"/>
              </a:rPr>
              <a:t>CANTO DE COMUNIÓN</a:t>
            </a:r>
            <a:endParaRPr lang="es-ES" sz="3000" b="1" dirty="0" smtClean="0">
              <a:solidFill>
                <a:srgbClr val="C00000"/>
              </a:solidFill>
              <a:effectLst>
                <a:outerShdw blurRad="38100" dist="38100" dir="2700000" algn="tl">
                  <a:srgbClr val="000000">
                    <a:alpha val="43137"/>
                  </a:srgbClr>
                </a:outerShdw>
              </a:effectLst>
              <a:latin typeface="Constantia" pitchFamily="18" charset="0"/>
            </a:endParaRPr>
          </a:p>
          <a:p>
            <a:pPr marL="742950" indent="-742950" algn="just" eaLnBrk="0" hangingPunct="0">
              <a:buNone/>
              <a:tabLst>
                <a:tab pos="5943600" algn="r"/>
              </a:tabLst>
              <a:defRPr/>
            </a:pPr>
            <a:endParaRPr lang="es-ES" sz="3000" b="1" i="1" dirty="0" smtClean="0">
              <a:latin typeface="Constantia" pitchFamily="18" charset="0"/>
            </a:endParaRPr>
          </a:p>
          <a:p>
            <a:pPr marL="742950" indent="-742950" algn="just" eaLnBrk="0" hangingPunct="0">
              <a:buNone/>
              <a:tabLst>
                <a:tab pos="5943600" algn="r"/>
              </a:tabLst>
              <a:defRPr/>
            </a:pPr>
            <a:r>
              <a:rPr lang="es-ES" sz="3000" b="1" i="1" dirty="0" smtClean="0">
                <a:latin typeface="Constantia" pitchFamily="18" charset="0"/>
              </a:rPr>
              <a:t>Si no vienes Jesús, seguirán nuestros pecados (Bis) </a:t>
            </a:r>
            <a:r>
              <a:rPr lang="es-ES" sz="3000" i="1" dirty="0" smtClean="0">
                <a:latin typeface="Constantia" pitchFamily="18" charset="0"/>
              </a:rPr>
              <a:t>Como seremos los hombre una familia de hermanos, si desde el fondo del alma Señor, no nos amamos.</a:t>
            </a:r>
          </a:p>
          <a:p>
            <a:pPr marL="742950" indent="-742950" algn="just" eaLnBrk="0" hangingPunct="0">
              <a:buAutoNum type="arabicPeriod"/>
              <a:tabLst>
                <a:tab pos="5943600" algn="r"/>
              </a:tabLst>
              <a:defRPr/>
            </a:pPr>
            <a:r>
              <a:rPr lang="es-CO" sz="3000" i="1" dirty="0" smtClean="0">
                <a:latin typeface="Constantia" pitchFamily="18" charset="0"/>
              </a:rPr>
              <a:t> A ti se elevan hoy nuestras manos, nuestra pobreza te presentamos. Jesús que salvas, no tardes tanto, tu pueblo somos ya te esperamos.</a:t>
            </a:r>
            <a:endParaRPr lang="es-ES" sz="3000" i="1" dirty="0" smtClean="0">
              <a:latin typeface="Constantia" pitchFamily="18" charset="0"/>
            </a:endParaRPr>
          </a:p>
          <a:p>
            <a:pPr marL="742950" indent="-742950" algn="just" eaLnBrk="0" hangingPunct="0">
              <a:buAutoNum type="arabicPeriod"/>
              <a:tabLst>
                <a:tab pos="5943600" algn="r"/>
              </a:tabLst>
              <a:defRPr/>
            </a:pPr>
            <a:r>
              <a:rPr lang="es-ES" sz="3000" i="1" dirty="0" smtClean="0">
                <a:latin typeface="Constantia" pitchFamily="18" charset="0"/>
              </a:rPr>
              <a:t>Si tú no vienes Jesús, seguirán nuestros pecados (bis) como podremos los hombres a la verdad abrir paso, si de apariencias vivimos Señor, ilusionados.</a:t>
            </a:r>
            <a:endParaRPr lang="es-CO" sz="3000" dirty="0" smtClean="0">
              <a:latin typeface="Constant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500034" y="571480"/>
            <a:ext cx="8358246" cy="5643602"/>
          </a:xfrm>
        </p:spPr>
        <p:txBody>
          <a:bodyPr>
            <a:noAutofit/>
          </a:bodyPr>
          <a:lstStyle/>
          <a:p>
            <a:pPr algn="l">
              <a:defRPr/>
            </a:pPr>
            <a:r>
              <a:rPr lang="es-ES" sz="3200" i="1" dirty="0" smtClean="0">
                <a:latin typeface="Constantia" pitchFamily="18" charset="0"/>
              </a:rPr>
              <a:t>3. </a:t>
            </a:r>
            <a:r>
              <a:rPr lang="es-CO" sz="3200" i="1" dirty="0" smtClean="0">
                <a:latin typeface="Constantia" pitchFamily="18" charset="0"/>
              </a:rPr>
              <a:t>si tu no vienes Jesús, seguirán nuestros pecados (bis) como podremos los hombres, dar a tu cruz un abrazo, si todo lo que nos duele Señor, lo rechazamos. </a:t>
            </a:r>
            <a:br>
              <a:rPr lang="es-CO" sz="3200" i="1" dirty="0" smtClean="0">
                <a:latin typeface="Constantia" pitchFamily="18" charset="0"/>
              </a:rPr>
            </a:br>
            <a:r>
              <a:rPr lang="es-CO" sz="3200" i="1" dirty="0" smtClean="0">
                <a:latin typeface="Constantia" pitchFamily="18" charset="0"/>
              </a:rPr>
              <a:t/>
            </a:r>
            <a:br>
              <a:rPr lang="es-CO" sz="3200" i="1" dirty="0" smtClean="0">
                <a:latin typeface="Constantia" pitchFamily="18" charset="0"/>
              </a:rPr>
            </a:br>
            <a:r>
              <a:rPr lang="es-ES" sz="3200" b="1" i="1" dirty="0" smtClean="0">
                <a:latin typeface="Constantia" pitchFamily="18" charset="0"/>
              </a:rPr>
              <a:t>Si no vienes Jesús, seguirán nuestros pecados (Bis) </a:t>
            </a:r>
            <a:r>
              <a:rPr lang="es-ES" sz="3200" i="1" dirty="0" smtClean="0">
                <a:latin typeface="Constantia" pitchFamily="18" charset="0"/>
              </a:rPr>
              <a:t>Como seremos los hombre una familia de hermanos, si desde el fondo del alma Señor, no nos amamos.</a:t>
            </a:r>
            <a:br>
              <a:rPr lang="es-ES" sz="3200" i="1" dirty="0" smtClean="0">
                <a:latin typeface="Constantia" pitchFamily="18" charset="0"/>
              </a:rPr>
            </a:br>
            <a:r>
              <a:rPr lang="es-CO" sz="3200" i="1" dirty="0" smtClean="0">
                <a:latin typeface="Constantia" pitchFamily="18" charset="0"/>
              </a:rPr>
              <a:t/>
            </a:r>
            <a:br>
              <a:rPr lang="es-CO" sz="3200" i="1" dirty="0" smtClean="0">
                <a:latin typeface="Constantia" pitchFamily="18" charset="0"/>
              </a:rPr>
            </a:br>
            <a:r>
              <a:rPr lang="es-CO" sz="3200" i="1" dirty="0" smtClean="0">
                <a:latin typeface="Constantia" pitchFamily="18" charset="0"/>
              </a:rPr>
              <a:t/>
            </a:r>
            <a:br>
              <a:rPr lang="es-CO" sz="3200" i="1" dirty="0" smtClean="0">
                <a:latin typeface="Constantia" pitchFamily="18" charset="0"/>
              </a:rPr>
            </a:br>
            <a:endParaRPr lang="es-CO" sz="3200" i="1" dirty="0" smtClean="0">
              <a:latin typeface="Constant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liz Nav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48"/>
            <a:ext cx="9144000" cy="686614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0" y="5760"/>
            <a:ext cx="9036496" cy="5632311"/>
          </a:xfrm>
          <a:prstGeom prst="rect">
            <a:avLst/>
          </a:prstGeom>
          <a:noFill/>
        </p:spPr>
        <p:txBody>
          <a:bodyPr wrap="square" rtlCol="0">
            <a:spAutoFit/>
          </a:bodyPr>
          <a:lstStyle/>
          <a:p>
            <a:pPr algn="ctr"/>
            <a:r>
              <a:rPr lang="es-CO" sz="3600" b="1" dirty="0" smtClean="0">
                <a:solidFill>
                  <a:srgbClr val="FF0000"/>
                </a:solidFill>
                <a:effectLst>
                  <a:outerShdw blurRad="38100" dist="38100" dir="2700000" algn="tl">
                    <a:srgbClr val="000000">
                      <a:alpha val="43137"/>
                    </a:srgbClr>
                  </a:outerShdw>
                </a:effectLst>
              </a:rPr>
              <a:t>COMPROMISO </a:t>
            </a:r>
          </a:p>
          <a:p>
            <a:pPr marL="742950" indent="-742950" algn="just">
              <a:buAutoNum type="arabicPeriod"/>
            </a:pPr>
            <a:r>
              <a:rPr lang="es-CO" sz="3600" b="1" dirty="0" smtClean="0">
                <a:solidFill>
                  <a:srgbClr val="FF0000"/>
                </a:solidFill>
                <a:effectLst>
                  <a:outerShdw blurRad="38100" dist="38100" dir="2700000" algn="tl">
                    <a:srgbClr val="000000">
                      <a:alpha val="43137"/>
                    </a:srgbClr>
                  </a:outerShdw>
                </a:effectLst>
              </a:rPr>
              <a:t>¿Orar en la semana por un necesitado y si puedes traer un mercado o regalo hazlo sin pensar demasiado?</a:t>
            </a:r>
          </a:p>
          <a:p>
            <a:pPr algn="just"/>
            <a:endParaRPr lang="es-CO" sz="3600" b="1" dirty="0">
              <a:solidFill>
                <a:srgbClr val="FF0000"/>
              </a:solidFill>
              <a:effectLst>
                <a:outerShdw blurRad="38100" dist="38100" dir="2700000" algn="tl">
                  <a:srgbClr val="000000">
                    <a:alpha val="43137"/>
                  </a:srgbClr>
                </a:outerShdw>
              </a:effectLst>
            </a:endParaRPr>
          </a:p>
          <a:p>
            <a:pPr algn="just"/>
            <a:endParaRPr lang="es-CO" sz="3600" b="1" dirty="0" smtClean="0">
              <a:solidFill>
                <a:srgbClr val="FF0000"/>
              </a:solidFill>
              <a:effectLst>
                <a:outerShdw blurRad="38100" dist="38100" dir="2700000" algn="tl">
                  <a:srgbClr val="000000">
                    <a:alpha val="43137"/>
                  </a:srgbClr>
                </a:outerShdw>
              </a:effectLst>
            </a:endParaRPr>
          </a:p>
          <a:p>
            <a:pPr algn="just"/>
            <a:endParaRPr lang="es-CO" sz="3600" b="1" dirty="0">
              <a:solidFill>
                <a:srgbClr val="FF0000"/>
              </a:solidFill>
              <a:effectLst>
                <a:outerShdw blurRad="38100" dist="38100" dir="2700000" algn="tl">
                  <a:srgbClr val="000000">
                    <a:alpha val="43137"/>
                  </a:srgbClr>
                </a:outerShdw>
              </a:effectLst>
            </a:endParaRPr>
          </a:p>
          <a:p>
            <a:pPr algn="just"/>
            <a:endParaRPr lang="es-CO" sz="3600" b="1" dirty="0" smtClean="0">
              <a:solidFill>
                <a:srgbClr val="FF0000"/>
              </a:solidFill>
              <a:effectLst>
                <a:outerShdw blurRad="38100" dist="38100" dir="2700000" algn="tl">
                  <a:srgbClr val="000000">
                    <a:alpha val="43137"/>
                  </a:srgbClr>
                </a:outerShdw>
              </a:effectLst>
            </a:endParaRPr>
          </a:p>
          <a:p>
            <a:pPr algn="just"/>
            <a:r>
              <a:rPr lang="es-CO" sz="3600" b="1" dirty="0" smtClean="0">
                <a:solidFill>
                  <a:srgbClr val="FF0000"/>
                </a:solidFill>
                <a:effectLst>
                  <a:outerShdw blurRad="38100" dist="38100" dir="2700000" algn="tl">
                    <a:srgbClr val="000000">
                      <a:alpha val="43137"/>
                    </a:srgbClr>
                  </a:outerShdw>
                </a:effectLst>
              </a:rPr>
              <a:t>La reflexión semanal: preparar el camino del Señor </a:t>
            </a:r>
            <a:endParaRPr lang="es-CO"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5165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mpartir Navideñ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00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7358018" y="4749388"/>
            <a:ext cx="1785982" cy="2108612"/>
          </a:xfrm>
          <a:prstGeom prst="rect">
            <a:avLst/>
          </a:prstGeom>
          <a:ln>
            <a:noFill/>
          </a:ln>
          <a:effectLst>
            <a:softEdge rad="112500"/>
          </a:effectLst>
        </p:spPr>
      </p:pic>
      <p:sp>
        <p:nvSpPr>
          <p:cNvPr id="23554" name="Rectangle 1"/>
          <p:cNvSpPr>
            <a:spLocks noChangeArrowheads="1"/>
          </p:cNvSpPr>
          <p:nvPr/>
        </p:nvSpPr>
        <p:spPr bwMode="auto">
          <a:xfrm>
            <a:off x="142844" y="-272236"/>
            <a:ext cx="8929750" cy="6532497"/>
          </a:xfrm>
          <a:prstGeom prst="rect">
            <a:avLst/>
          </a:prstGeom>
          <a:noFill/>
          <a:ln w="9525">
            <a:noFill/>
            <a:miter lim="800000"/>
            <a:headEnd/>
            <a:tailEnd/>
          </a:ln>
        </p:spPr>
        <p:txBody>
          <a:bodyPr wrap="square" tIns="152352" bIns="38088" anchor="ctr">
            <a:spAutoFit/>
          </a:bodyPr>
          <a:lstStyle/>
          <a:p>
            <a:pPr algn="ctr" eaLnBrk="0" hangingPunct="0"/>
            <a:r>
              <a:rPr lang="es-ES" sz="40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000"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3600" i="1" dirty="0">
              <a:latin typeface="Constantia" pitchFamily="18" charset="0"/>
              <a:ea typeface="Calibri" pitchFamily="34" charset="0"/>
              <a:cs typeface="Times New Roman" pitchFamily="18" charset="0"/>
            </a:endParaRPr>
          </a:p>
          <a:p>
            <a:pPr algn="ctr" eaLnBrk="0" hangingPunct="0"/>
            <a:r>
              <a:rPr lang="es-ES" sz="3600" b="1" i="1" dirty="0" smtClean="0">
                <a:latin typeface="Constantia" pitchFamily="18" charset="0"/>
                <a:ea typeface="Calibri" pitchFamily="34" charset="0"/>
                <a:cs typeface="Times New Roman" pitchFamily="18" charset="0"/>
              </a:rPr>
              <a:t>Alabanza 15 de diciembre: </a:t>
            </a:r>
            <a:r>
              <a:rPr lang="es-ES" sz="3600" i="1" dirty="0" smtClean="0">
                <a:latin typeface="Constantia" pitchFamily="18" charset="0"/>
                <a:ea typeface="Calibri" pitchFamily="34" charset="0"/>
                <a:cs typeface="Times New Roman" pitchFamily="18" charset="0"/>
              </a:rPr>
              <a:t>miércoles 7:30 p.m.</a:t>
            </a:r>
            <a:r>
              <a:rPr lang="es-ES" sz="3600" i="1" dirty="0" smtClean="0">
                <a:solidFill>
                  <a:srgbClr val="336600"/>
                </a:solidFill>
                <a:latin typeface="Constantia" pitchFamily="18" charset="0"/>
                <a:ea typeface="Calibri" pitchFamily="34" charset="0"/>
                <a:cs typeface="Times New Roman" pitchFamily="18" charset="0"/>
              </a:rPr>
              <a:t> </a:t>
            </a:r>
            <a:r>
              <a:rPr lang="es-ES" sz="3600" i="1" dirty="0" smtClean="0">
                <a:solidFill>
                  <a:srgbClr val="336600"/>
                </a:solidFill>
                <a:latin typeface="Constantia" pitchFamily="18" charset="0"/>
                <a:ea typeface="Calibri" pitchFamily="34" charset="0"/>
                <a:cs typeface="Times New Roman" pitchFamily="18" charset="0"/>
              </a:rPr>
              <a:t>(no tendremos el 8 Dic por ser festivo)</a:t>
            </a:r>
            <a:endParaRPr lang="es-ES" sz="3600" i="1" dirty="0" smtClean="0">
              <a:solidFill>
                <a:srgbClr val="336600"/>
              </a:solidFill>
              <a:latin typeface="Constantia" pitchFamily="18" charset="0"/>
              <a:ea typeface="Calibri" pitchFamily="34" charset="0"/>
              <a:cs typeface="Times New Roman" pitchFamily="18" charset="0"/>
            </a:endParaRPr>
          </a:p>
          <a:p>
            <a:pPr algn="ctr" eaLnBrk="0" hangingPunct="0"/>
            <a:r>
              <a:rPr lang="es-ES" sz="3600" b="1" i="1" dirty="0" smtClean="0">
                <a:latin typeface="Constantia" pitchFamily="18" charset="0"/>
                <a:ea typeface="Calibri" pitchFamily="34" charset="0"/>
                <a:cs typeface="Times New Roman" pitchFamily="18" charset="0"/>
              </a:rPr>
              <a:t>Grupo la gran misión: </a:t>
            </a:r>
            <a:r>
              <a:rPr lang="es-ES" sz="3600" i="1" dirty="0" smtClean="0">
                <a:latin typeface="Constantia" pitchFamily="18" charset="0"/>
                <a:ea typeface="Calibri" pitchFamily="34" charset="0"/>
                <a:cs typeface="Times New Roman" pitchFamily="18" charset="0"/>
              </a:rPr>
              <a:t>jueves 6:00 p.m.</a:t>
            </a:r>
          </a:p>
          <a:p>
            <a:pPr algn="just" eaLnBrk="0" hangingPunct="0"/>
            <a:r>
              <a:rPr lang="es-ES" sz="3600" b="1" i="1" dirty="0" smtClean="0">
                <a:latin typeface="Constantia" pitchFamily="18" charset="0"/>
                <a:ea typeface="Calibri" pitchFamily="34" charset="0"/>
                <a:cs typeface="Times New Roman" pitchFamily="18" charset="0"/>
              </a:rPr>
              <a:t>Grupo </a:t>
            </a:r>
            <a:r>
              <a:rPr lang="es-ES" sz="3600" b="1" i="1" dirty="0" smtClean="0">
                <a:latin typeface="Constantia" pitchFamily="18" charset="0"/>
                <a:ea typeface="Calibri" pitchFamily="34" charset="0"/>
                <a:cs typeface="Times New Roman" pitchFamily="18" charset="0"/>
              </a:rPr>
              <a:t>música: (para e</a:t>
            </a:r>
            <a:r>
              <a:rPr lang="es-ES" sz="3600" b="1" i="1" dirty="0" smtClean="0">
                <a:latin typeface="Constantia" pitchFamily="18" charset="0"/>
                <a:ea typeface="Calibri" pitchFamily="34" charset="0"/>
                <a:cs typeface="Times New Roman" pitchFamily="18" charset="0"/>
              </a:rPr>
              <a:t>nsayo de las </a:t>
            </a:r>
            <a:r>
              <a:rPr lang="es-ES" sz="3600" b="1" i="1" dirty="0" smtClean="0">
                <a:latin typeface="Constantia" pitchFamily="18" charset="0"/>
                <a:ea typeface="Calibri" pitchFamily="34" charset="0"/>
                <a:cs typeface="Times New Roman" pitchFamily="18" charset="0"/>
              </a:rPr>
              <a:t>novenas </a:t>
            </a:r>
            <a:r>
              <a:rPr lang="es-ES" sz="3600" b="1" i="1" dirty="0" smtClean="0">
                <a:latin typeface="Constantia" pitchFamily="18" charset="0"/>
                <a:ea typeface="Calibri" pitchFamily="34" charset="0"/>
                <a:cs typeface="Times New Roman" pitchFamily="18" charset="0"/>
              </a:rPr>
              <a:t>dic): </a:t>
            </a:r>
            <a:r>
              <a:rPr lang="es-ES" sz="3600" i="1" dirty="0" smtClean="0">
                <a:latin typeface="Constantia" pitchFamily="18" charset="0"/>
                <a:ea typeface="Calibri" pitchFamily="34" charset="0"/>
                <a:cs typeface="Times New Roman" pitchFamily="18" charset="0"/>
              </a:rPr>
              <a:t>viernes 6p.m</a:t>
            </a:r>
            <a:r>
              <a:rPr lang="es-ES" sz="3600" b="1" i="1" dirty="0" smtClean="0">
                <a:latin typeface="Constantia" pitchFamily="18" charset="0"/>
                <a:ea typeface="Calibri" pitchFamily="34" charset="0"/>
                <a:cs typeface="Times New Roman" pitchFamily="18" charset="0"/>
              </a:rPr>
              <a:t>  </a:t>
            </a:r>
            <a:endParaRPr lang="es-ES" sz="3600" b="1" i="1" dirty="0" smtClean="0">
              <a:latin typeface="Constantia" pitchFamily="18" charset="0"/>
              <a:ea typeface="Calibri" pitchFamily="34" charset="0"/>
              <a:cs typeface="Times New Roman" pitchFamily="18" charset="0"/>
            </a:endParaRPr>
          </a:p>
          <a:p>
            <a:pPr algn="just" eaLnBrk="0" hangingPunct="0"/>
            <a:r>
              <a:rPr lang="es-ES" sz="3600" b="1" i="1" dirty="0" smtClean="0">
                <a:latin typeface="Constantia" pitchFamily="18" charset="0"/>
                <a:ea typeface="Calibri" pitchFamily="34" charset="0"/>
                <a:cs typeface="Times New Roman" pitchFamily="18" charset="0"/>
              </a:rPr>
              <a:t>Lluvia de bendiciones 30 de diciembre con el padre Jorge Moya, 8:00 p.m.</a:t>
            </a:r>
            <a:endParaRPr lang="es-ES" sz="3600" b="1" i="1" dirty="0" smtClean="0">
              <a:latin typeface="Constantia" pitchFamily="18" charset="0"/>
              <a:ea typeface="Calibri" pitchFamily="34" charset="0"/>
              <a:cs typeface="Times New Roman" pitchFamily="18" charset="0"/>
            </a:endParaRPr>
          </a:p>
          <a:p>
            <a:pPr algn="just" eaLnBrk="0" hangingPunct="0"/>
            <a:endParaRPr lang="es-ES" sz="3600" b="1" i="1" dirty="0" smtClean="0">
              <a:solidFill>
                <a:srgbClr val="FF0000"/>
              </a:solidFill>
              <a:latin typeface="Constantia" pitchFamily="18" charset="0"/>
              <a:ea typeface="Calibri" pitchFamily="34" charset="0"/>
              <a:cs typeface="Times New Roman" pitchFamily="18" charset="0"/>
            </a:endParaRPr>
          </a:p>
          <a:p>
            <a:pPr algn="just" eaLnBrk="0" hangingPunct="0"/>
            <a:r>
              <a:rPr lang="es-ES" sz="3600" b="1" i="1" dirty="0" smtClean="0">
                <a:solidFill>
                  <a:srgbClr val="FF0000"/>
                </a:solidFill>
                <a:latin typeface="Constantia" pitchFamily="18" charset="0"/>
                <a:ea typeface="Calibri" pitchFamily="34" charset="0"/>
                <a:cs typeface="Times New Roman" pitchFamily="18" charset="0"/>
              </a:rPr>
              <a:t>	</a:t>
            </a:r>
            <a:r>
              <a:rPr lang="es-CO" sz="4800" b="1" i="1" dirty="0" smtClean="0">
                <a:solidFill>
                  <a:srgbClr val="FF0000"/>
                </a:solidFill>
                <a:latin typeface="Constantia" pitchFamily="18" charset="0"/>
                <a:ea typeface="Calibri" pitchFamily="34" charset="0"/>
                <a:cs typeface="Times New Roman" pitchFamily="18" charset="0"/>
              </a:rPr>
              <a:t>¡TE ESPERAMOS!</a:t>
            </a:r>
            <a:endParaRPr lang="es-ES" sz="4800" b="1" i="1" dirty="0">
              <a:solidFill>
                <a:srgbClr val="FF0000"/>
              </a:solidFill>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orazones.org/maria/z_theotok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76056" cy="685232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2" name="1 Título"/>
          <p:cNvSpPr>
            <a:spLocks noGrp="1"/>
          </p:cNvSpPr>
          <p:nvPr>
            <p:ph type="ctrTitle"/>
          </p:nvPr>
        </p:nvSpPr>
        <p:spPr>
          <a:xfrm>
            <a:off x="5220072" y="0"/>
            <a:ext cx="3923928" cy="6857999"/>
          </a:xfrm>
        </p:spPr>
        <p:txBody>
          <a:bodyPr>
            <a:normAutofit fontScale="90000"/>
          </a:bodyPr>
          <a:lstStyle/>
          <a:p>
            <a:r>
              <a:rPr lang="es-CO" sz="6600" dirty="0" smtClean="0">
                <a:solidFill>
                  <a:srgbClr val="FF0000"/>
                </a:solidFill>
              </a:rPr>
              <a:t>La Virgen María, </a:t>
            </a:r>
            <a:br>
              <a:rPr lang="es-CO" sz="6600" dirty="0" smtClean="0">
                <a:solidFill>
                  <a:srgbClr val="FF0000"/>
                </a:solidFill>
              </a:rPr>
            </a:br>
            <a:r>
              <a:rPr lang="es-CO" sz="6600" dirty="0" smtClean="0">
                <a:solidFill>
                  <a:srgbClr val="FF0000"/>
                </a:solidFill>
              </a:rPr>
              <a:t>Madre de Dios </a:t>
            </a:r>
            <a:br>
              <a:rPr lang="es-CO" sz="6600" dirty="0" smtClean="0">
                <a:solidFill>
                  <a:srgbClr val="FF0000"/>
                </a:solidFill>
              </a:rPr>
            </a:br>
            <a:r>
              <a:rPr lang="es-CO" sz="6600" dirty="0" smtClean="0">
                <a:solidFill>
                  <a:srgbClr val="FF0000"/>
                </a:solidFill>
              </a:rPr>
              <a:t>en adviento</a:t>
            </a:r>
            <a:br>
              <a:rPr lang="es-CO" sz="6600" dirty="0" smtClean="0">
                <a:solidFill>
                  <a:srgbClr val="FF0000"/>
                </a:solidFill>
              </a:rPr>
            </a:br>
            <a:endParaRPr lang="es-CO" sz="4900" dirty="0">
              <a:solidFill>
                <a:srgbClr val="FF0000"/>
              </a:solidFill>
            </a:endParaRPr>
          </a:p>
        </p:txBody>
      </p:sp>
      <p:sp>
        <p:nvSpPr>
          <p:cNvPr id="3" name="2 Subtítulo"/>
          <p:cNvSpPr>
            <a:spLocks noGrp="1"/>
          </p:cNvSpPr>
          <p:nvPr>
            <p:ph type="subTitle" idx="1"/>
          </p:nvPr>
        </p:nvSpPr>
        <p:spPr/>
        <p:txBody>
          <a:bodyPr/>
          <a:lstStyle/>
          <a:p>
            <a:endParaRPr lang="es-CO" dirty="0"/>
          </a:p>
        </p:txBody>
      </p:sp>
    </p:spTree>
    <p:extLst>
      <p:ext uri="{BB962C8B-B14F-4D97-AF65-F5344CB8AC3E}">
        <p14:creationId xmlns:p14="http://schemas.microsoft.com/office/powerpoint/2010/main" val="4098214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orthodoxmonastery.com/Web%20Pokrov%20Protection%20of%20the%20Most%20Holy%20Theotokos%20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49"/>
            <a:ext cx="9144000" cy="683276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CO" b="1" dirty="0" smtClean="0">
                <a:solidFill>
                  <a:srgbClr val="FF0000"/>
                </a:solidFill>
                <a:effectLst>
                  <a:outerShdw blurRad="38100" dist="38100" dir="2700000" algn="tl">
                    <a:srgbClr val="000000">
                      <a:alpha val="43137"/>
                    </a:srgbClr>
                  </a:outerShdw>
                </a:effectLst>
              </a:rPr>
              <a:t>ADVIENTO: </a:t>
            </a:r>
            <a:r>
              <a:rPr lang="es-CO" b="1" dirty="0" smtClean="0">
                <a:solidFill>
                  <a:schemeClr val="bg1"/>
                </a:solidFill>
                <a:effectLst>
                  <a:outerShdw blurRad="38100" dist="38100" dir="2700000" algn="tl">
                    <a:srgbClr val="000000">
                      <a:alpha val="43137"/>
                    </a:srgbClr>
                  </a:outerShdw>
                </a:effectLst>
              </a:rPr>
              <a:t>LA VENIDA DE LO NUEVO</a:t>
            </a:r>
            <a:endParaRPr lang="es-CO" b="1" dirty="0">
              <a:solidFill>
                <a:schemeClr val="bg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5111552" y="2253688"/>
            <a:ext cx="4032448" cy="4525963"/>
          </a:xfrm>
        </p:spPr>
        <p:txBody>
          <a:bodyPr>
            <a:normAutofit fontScale="62500" lnSpcReduction="20000"/>
          </a:bodyPr>
          <a:lstStyle/>
          <a:p>
            <a:pPr marL="0" indent="0" algn="ctr">
              <a:buNone/>
            </a:pPr>
            <a:endParaRPr lang="es-CO" i="0" dirty="0" smtClean="0">
              <a:solidFill>
                <a:schemeClr val="bg1"/>
              </a:solidFill>
              <a:effectLst/>
              <a:latin typeface="Trebuchet MS"/>
            </a:endParaRPr>
          </a:p>
          <a:p>
            <a:pPr marL="0" indent="0" algn="ctr">
              <a:buNone/>
            </a:pPr>
            <a:r>
              <a:rPr lang="es-CO" i="0" dirty="0" smtClean="0">
                <a:solidFill>
                  <a:schemeClr val="bg1"/>
                </a:solidFill>
                <a:effectLst/>
                <a:latin typeface="Trebuchet MS"/>
              </a:rPr>
              <a:t>“Nuestro Adviento no es una celebración de valores tradicionales meramente culturales, por grandes y dignos de perpetuación que sean. El adviento no es un mero retorno, una repetición, una renovación de lo antiguo. No puede ser el regreso a la infancia personal o social. La venida del Señor, que es lo mismo que Su “presencia”, es la venida de lo nuevo, no la renovación de lo viejo”.</a:t>
            </a:r>
            <a:r>
              <a:rPr lang="es-CO" i="0" dirty="0" smtClean="0">
                <a:solidFill>
                  <a:srgbClr val="FF0000"/>
                </a:solidFill>
                <a:effectLst/>
                <a:latin typeface="Trebuchet MS"/>
              </a:rPr>
              <a:t/>
            </a:r>
            <a:br>
              <a:rPr lang="es-CO" i="0" dirty="0" smtClean="0">
                <a:solidFill>
                  <a:srgbClr val="FF0000"/>
                </a:solidFill>
                <a:effectLst/>
                <a:latin typeface="Trebuchet MS"/>
              </a:rPr>
            </a:br>
            <a:r>
              <a:rPr lang="es-CO" i="0" dirty="0" smtClean="0">
                <a:solidFill>
                  <a:srgbClr val="FF0000"/>
                </a:solidFill>
                <a:effectLst/>
                <a:latin typeface="Trebuchet MS"/>
              </a:rPr>
              <a:t/>
            </a:r>
            <a:br>
              <a:rPr lang="es-CO" i="0" dirty="0" smtClean="0">
                <a:solidFill>
                  <a:srgbClr val="FF0000"/>
                </a:solidFill>
                <a:effectLst/>
                <a:latin typeface="Trebuchet MS"/>
              </a:rPr>
            </a:br>
            <a:endParaRPr lang="es-CO" dirty="0">
              <a:solidFill>
                <a:srgbClr val="FF0000"/>
              </a:solidFill>
            </a:endParaRPr>
          </a:p>
        </p:txBody>
      </p:sp>
      <p:sp>
        <p:nvSpPr>
          <p:cNvPr id="4" name="3 CuadroTexto"/>
          <p:cNvSpPr txBox="1"/>
          <p:nvPr/>
        </p:nvSpPr>
        <p:spPr>
          <a:xfrm>
            <a:off x="167625" y="4516670"/>
            <a:ext cx="3384376" cy="2031325"/>
          </a:xfrm>
          <a:prstGeom prst="rect">
            <a:avLst/>
          </a:prstGeom>
          <a:noFill/>
        </p:spPr>
        <p:txBody>
          <a:bodyPr wrap="square" rtlCol="0">
            <a:spAutoFit/>
          </a:bodyPr>
          <a:lstStyle/>
          <a:p>
            <a:r>
              <a:rPr lang="es-CO" sz="2400" b="1" u="sng" dirty="0" smtClean="0">
                <a:solidFill>
                  <a:prstClr val="white"/>
                </a:solidFill>
                <a:effectLst>
                  <a:outerShdw blurRad="38100" dist="38100" dir="2700000" algn="tl">
                    <a:srgbClr val="000000">
                      <a:alpha val="43137"/>
                    </a:srgbClr>
                  </a:outerShdw>
                </a:effectLst>
              </a:rPr>
              <a:t>Icono </a:t>
            </a:r>
            <a:r>
              <a:rPr lang="es-CO" sz="2400" b="1" u="sng" dirty="0">
                <a:solidFill>
                  <a:prstClr val="white"/>
                </a:solidFill>
                <a:effectLst>
                  <a:outerShdw blurRad="38100" dist="38100" dir="2700000" algn="tl">
                    <a:srgbClr val="000000">
                      <a:alpha val="43137"/>
                    </a:srgbClr>
                  </a:outerShdw>
                </a:effectLst>
              </a:rPr>
              <a:t>de la protección de la Santísima Madre de Dios </a:t>
            </a:r>
            <a:r>
              <a:rPr lang="es-CO" b="1" dirty="0">
                <a:solidFill>
                  <a:prstClr val="white"/>
                </a:solidFill>
                <a:effectLst>
                  <a:outerShdw blurRad="38100" dist="38100" dir="2700000" algn="tl">
                    <a:srgbClr val="000000">
                      <a:alpha val="43137"/>
                    </a:srgbClr>
                  </a:outerShdw>
                </a:effectLst>
              </a:rPr>
              <a:t>escrita para el monasterio por un monje del Monasterio de las Cuevas en Kiev, Ucrania.</a:t>
            </a:r>
            <a:endParaRPr lang="es-CO" b="1" dirty="0" smtClean="0">
              <a:solidFill>
                <a:prstClr val="white"/>
              </a:solidFill>
              <a:effectLst>
                <a:outerShdw blurRad="38100" dist="38100" dir="2700000" algn="tl">
                  <a:srgbClr val="000000">
                    <a:alpha val="43137"/>
                  </a:srgbClr>
                </a:outerShdw>
              </a:effectLst>
            </a:endParaRPr>
          </a:p>
          <a:p>
            <a:endParaRPr lang="es-CO" dirty="0">
              <a:solidFill>
                <a:prstClr val="black"/>
              </a:solidFill>
            </a:endParaRPr>
          </a:p>
        </p:txBody>
      </p:sp>
    </p:spTree>
    <p:extLst>
      <p:ext uri="{BB962C8B-B14F-4D97-AF65-F5344CB8AC3E}">
        <p14:creationId xmlns:p14="http://schemas.microsoft.com/office/powerpoint/2010/main" val="2271415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sp>
        <p:nvSpPr>
          <p:cNvPr id="4" name="3 CuadroTexto"/>
          <p:cNvSpPr txBox="1"/>
          <p:nvPr/>
        </p:nvSpPr>
        <p:spPr>
          <a:xfrm>
            <a:off x="251520" y="116632"/>
            <a:ext cx="9145016" cy="7171194"/>
          </a:xfrm>
          <a:prstGeom prst="rect">
            <a:avLst/>
          </a:prstGeom>
          <a:noFill/>
        </p:spPr>
        <p:txBody>
          <a:bodyPr wrap="square" rtlCol="0">
            <a:spAutoFit/>
          </a:bodyPr>
          <a:lstStyle/>
          <a:p>
            <a:pPr algn="ctr"/>
            <a:r>
              <a:rPr lang="es-CO" sz="4000" b="1" dirty="0" smtClean="0">
                <a:solidFill>
                  <a:srgbClr val="FF0000"/>
                </a:solidFill>
                <a:latin typeface="Verdana"/>
              </a:rPr>
              <a:t>Alabanzas de la Madre de Dios</a:t>
            </a:r>
            <a:br>
              <a:rPr lang="es-CO" sz="4000" b="1" dirty="0" smtClean="0">
                <a:solidFill>
                  <a:srgbClr val="FF0000"/>
                </a:solidFill>
                <a:latin typeface="Verdana"/>
              </a:rPr>
            </a:br>
            <a:endParaRPr lang="es-CO" sz="4000" b="1" dirty="0" smtClean="0">
              <a:solidFill>
                <a:srgbClr val="FF0000"/>
              </a:solidFill>
              <a:latin typeface="Verdana"/>
            </a:endParaRPr>
          </a:p>
          <a:p>
            <a:pPr algn="ctr"/>
            <a:endParaRPr lang="es-CO" sz="4000" b="1" dirty="0">
              <a:solidFill>
                <a:srgbClr val="FF0000"/>
              </a:solidFill>
              <a:latin typeface="Verdana"/>
            </a:endParaRPr>
          </a:p>
          <a:p>
            <a:pPr algn="ctr"/>
            <a:endParaRPr lang="es-CO" sz="4000" b="1" dirty="0" smtClean="0">
              <a:solidFill>
                <a:srgbClr val="FF0000"/>
              </a:solidFill>
              <a:latin typeface="Verdana"/>
            </a:endParaRPr>
          </a:p>
          <a:p>
            <a:pPr algn="ctr"/>
            <a:endParaRPr lang="es-CO" sz="4000" b="1" dirty="0">
              <a:solidFill>
                <a:srgbClr val="FF0000"/>
              </a:solidFill>
              <a:latin typeface="Verdana"/>
            </a:endParaRPr>
          </a:p>
          <a:p>
            <a:pPr algn="ctr"/>
            <a:endParaRPr lang="es-CO" sz="4000" b="1" dirty="0" smtClean="0">
              <a:solidFill>
                <a:prstClr val="black"/>
              </a:solidFill>
              <a:latin typeface="Verdana"/>
            </a:endParaRPr>
          </a:p>
          <a:p>
            <a:pPr algn="ctr"/>
            <a:endParaRPr lang="es-CO" sz="3600" b="1" dirty="0" smtClean="0">
              <a:solidFill>
                <a:prstClr val="black"/>
              </a:solidFill>
              <a:latin typeface="Verdana"/>
            </a:endParaRPr>
          </a:p>
          <a:p>
            <a:pPr algn="ctr"/>
            <a:endParaRPr lang="es-CO" sz="3600" b="1" dirty="0">
              <a:solidFill>
                <a:prstClr val="black"/>
              </a:solidFill>
              <a:latin typeface="Verdana"/>
            </a:endParaRPr>
          </a:p>
          <a:p>
            <a:pPr algn="ctr"/>
            <a:r>
              <a:rPr lang="es-CO" sz="3600" b="1" dirty="0" smtClean="0">
                <a:solidFill>
                  <a:prstClr val="black"/>
                </a:solidFill>
                <a:latin typeface="Verdana"/>
              </a:rPr>
              <a:t>De la homilía de </a:t>
            </a:r>
            <a:r>
              <a:rPr lang="es-CO" sz="3600" b="1" dirty="0" smtClean="0">
                <a:solidFill>
                  <a:prstClr val="black"/>
                </a:solidFill>
                <a:latin typeface="Verdana"/>
                <a:hlinkClick r:id="rId2" action="ppaction://hlinkfile"/>
              </a:rPr>
              <a:t>san Cirilo de Alejandría</a:t>
            </a:r>
            <a:r>
              <a:rPr lang="es-CO" sz="3600" b="1" dirty="0" smtClean="0">
                <a:solidFill>
                  <a:prstClr val="black"/>
                </a:solidFill>
                <a:latin typeface="Verdana"/>
              </a:rPr>
              <a:t>, obispo, pronunciada en el Concilio de Éfeso. </a:t>
            </a:r>
          </a:p>
          <a:p>
            <a:pPr algn="ctr"/>
            <a:endParaRPr lang="es-CO" sz="4000" dirty="0" smtClean="0">
              <a:solidFill>
                <a:srgbClr val="FF0000"/>
              </a:solidFill>
              <a:latin typeface="Verdana"/>
            </a:endParaRPr>
          </a:p>
        </p:txBody>
      </p:sp>
    </p:spTree>
    <p:extLst>
      <p:ext uri="{BB962C8B-B14F-4D97-AF65-F5344CB8AC3E}">
        <p14:creationId xmlns:p14="http://schemas.microsoft.com/office/powerpoint/2010/main" val="1118355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0" y="0"/>
            <a:ext cx="9144000" cy="6858000"/>
          </a:xfrm>
        </p:spPr>
        <p:txBody>
          <a:bodyPr>
            <a:normAutofit fontScale="62500" lnSpcReduction="20000"/>
          </a:bodyPr>
          <a:lstStyle/>
          <a:p>
            <a:pPr algn="ctr"/>
            <a:r>
              <a:rPr lang="es-CO" sz="5400" dirty="0" smtClean="0">
                <a:solidFill>
                  <a:srgbClr val="FF0000"/>
                </a:solidFill>
                <a:effectLst/>
                <a:latin typeface="Verdana"/>
              </a:rPr>
              <a:t>Te saludamos, </a:t>
            </a:r>
            <a:r>
              <a:rPr lang="es-CO" sz="5400" dirty="0" smtClean="0">
                <a:effectLst/>
                <a:latin typeface="Verdana"/>
              </a:rPr>
              <a:t>santa y misteriosa Trinidad, que nos has convocado a todos nosotros en esta iglesia de santa María, Madre de Dios </a:t>
            </a:r>
          </a:p>
          <a:p>
            <a:pPr algn="ctr"/>
            <a:r>
              <a:rPr lang="es-CO" sz="5100" dirty="0" smtClean="0">
                <a:solidFill>
                  <a:srgbClr val="FF0000"/>
                </a:solidFill>
                <a:effectLst/>
                <a:latin typeface="Verdana"/>
              </a:rPr>
              <a:t>Te saludamos</a:t>
            </a:r>
            <a:r>
              <a:rPr lang="es-CO" sz="5100" dirty="0" smtClean="0">
                <a:effectLst/>
                <a:latin typeface="Verdana"/>
              </a:rPr>
              <a:t>, María, Madre de Dios, tesoro digno de ser venerado por todo el orbe, lámpara inextinguible, corona de la virginidad, trono de la recta doctrina, templo indestructible, lugar propio de aquel que no puede ser contenido en lugar alguno, madre y virgen, por quien es llamado bendito, en los santos evangelios, el que viene en nombre del Señor.</a:t>
            </a:r>
          </a:p>
        </p:txBody>
      </p:sp>
    </p:spTree>
    <p:extLst>
      <p:ext uri="{BB962C8B-B14F-4D97-AF65-F5344CB8AC3E}">
        <p14:creationId xmlns:p14="http://schemas.microsoft.com/office/powerpoint/2010/main" val="3454226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0" y="0"/>
            <a:ext cx="9144000" cy="6957392"/>
          </a:xfrm>
        </p:spPr>
        <p:txBody>
          <a:bodyPr>
            <a:normAutofit/>
          </a:bodyPr>
          <a:lstStyle/>
          <a:p>
            <a:pPr lvl="0" algn="ctr"/>
            <a:r>
              <a:rPr lang="es-CO" sz="2400" dirty="0">
                <a:solidFill>
                  <a:srgbClr val="FF0000"/>
                </a:solidFill>
                <a:effectLst>
                  <a:outerShdw blurRad="38100" dist="38100" dir="2700000" algn="tl">
                    <a:srgbClr val="000000">
                      <a:alpha val="43137"/>
                    </a:srgbClr>
                  </a:outerShdw>
                </a:effectLst>
                <a:latin typeface="Verdana"/>
              </a:rPr>
              <a:t>Te saludamos</a:t>
            </a:r>
            <a:r>
              <a:rPr lang="es-CO" sz="2400" dirty="0">
                <a:solidFill>
                  <a:prstClr val="black"/>
                </a:solidFill>
                <a:latin typeface="Verdana"/>
              </a:rPr>
              <a:t>, a ti, que encerraste en tu seno virginal a aquel que es inmenso e inabarcable; a ti, por quien la santa Trinidad es adorada y glorificada; por quien la cruz preciosa es celebrada y adorada en todo el orbe; por quien exulta el cielo; por quien se alegran los ángeles y arcángeles; por quien son puestos en fuga los demonios; por quien el diablo tentador cayó del cielo; por quien la criatura, caída en el pecado, es elevada al cielo; por quien toda la creación, sujeta a la insensatez de la idolatría, llega al conocimiento de la verdad; por quien los creyentes obtienen la gracia del bautismo y el aceite de la alegría; por quien han sido fundamentadas las Iglesias en todo el orbe de la tierra; por quien todos los hombres son llamados a la conversión</a:t>
            </a:r>
            <a:r>
              <a:rPr lang="es-CO" sz="2400" dirty="0" smtClean="0">
                <a:solidFill>
                  <a:prstClr val="black"/>
                </a:solidFill>
                <a:latin typeface="Verdana"/>
              </a:rPr>
              <a:t>.</a:t>
            </a:r>
            <a:endParaRPr lang="es-CO" sz="2400" dirty="0">
              <a:solidFill>
                <a:prstClr val="black"/>
              </a:solidFill>
              <a:latin typeface="Verdana"/>
            </a:endParaRPr>
          </a:p>
        </p:txBody>
      </p:sp>
    </p:spTree>
    <p:extLst>
      <p:ext uri="{BB962C8B-B14F-4D97-AF65-F5344CB8AC3E}">
        <p14:creationId xmlns:p14="http://schemas.microsoft.com/office/powerpoint/2010/main" val="637274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00298" y="357166"/>
            <a:ext cx="6286544" cy="5016758"/>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Hoy perdóname, hoy por siempre, sin mirar la mentira lo vacio de nuestras vidas, nuestra falta de amor y caridad.</a:t>
            </a:r>
          </a:p>
          <a:p>
            <a:pPr algn="ctr" eaLnBrk="0" hangingPunct="0">
              <a:tabLst>
                <a:tab pos="5943600" algn="r"/>
              </a:tabLst>
              <a:defRPr/>
            </a:pPr>
            <a:endParaRPr lang="es-ES" sz="32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Hoy perdóname, hoy por siempre aun sabiendo que he caído, que de ti siempre había oído, hoy regreso arrepentido vuelvo a ti, vuelto a ti, vuelvo a ti.</a:t>
            </a:r>
          </a:p>
        </p:txBody>
      </p:sp>
      <p:pic>
        <p:nvPicPr>
          <p:cNvPr id="1026" name="Picture 2" descr="C:\Documents and Settings\Parroquia\Mis documentos\Mis imágenes\IMAGENES\Jesus%20Perdonando.jpg"/>
          <p:cNvPicPr>
            <a:picLocks noChangeAspect="1" noChangeArrowheads="1"/>
          </p:cNvPicPr>
          <p:nvPr/>
        </p:nvPicPr>
        <p:blipFill>
          <a:blip r:embed="rId2"/>
          <a:srcRect/>
          <a:stretch>
            <a:fillRect/>
          </a:stretch>
        </p:blipFill>
        <p:spPr bwMode="auto">
          <a:xfrm>
            <a:off x="285720" y="3571876"/>
            <a:ext cx="2214578" cy="29892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contenido"/>
          <p:cNvSpPr>
            <a:spLocks noGrp="1"/>
          </p:cNvSpPr>
          <p:nvPr>
            <p:ph idx="1"/>
          </p:nvPr>
        </p:nvSpPr>
        <p:spPr>
          <a:xfrm>
            <a:off x="0" y="0"/>
            <a:ext cx="9036496" cy="6858000"/>
          </a:xfrm>
        </p:spPr>
        <p:txBody>
          <a:bodyPr>
            <a:noAutofit/>
          </a:bodyPr>
          <a:lstStyle/>
          <a:p>
            <a:pPr lvl="0" algn="ctr"/>
            <a:r>
              <a:rPr lang="es-CO" sz="2000" dirty="0">
                <a:solidFill>
                  <a:srgbClr val="FF0000"/>
                </a:solidFill>
                <a:effectLst>
                  <a:outerShdw blurRad="38100" dist="38100" dir="2700000" algn="tl">
                    <a:srgbClr val="000000">
                      <a:alpha val="43137"/>
                    </a:srgbClr>
                  </a:outerShdw>
                </a:effectLst>
                <a:latin typeface="Verdana"/>
              </a:rPr>
              <a:t>Y ¿qué más diré? </a:t>
            </a:r>
            <a:r>
              <a:rPr lang="es-CO" sz="2000" dirty="0">
                <a:solidFill>
                  <a:prstClr val="black"/>
                </a:solidFill>
                <a:latin typeface="Verdana"/>
              </a:rPr>
              <a:t>Por ti, el Hijo unigénito de Dios ha iluminado a los que vivían en tinieblas y en sombra de muerte; por ti, los profetas anunciaron las cosas futuras; por ti, los apóstoles predicaron la salvación a los gentiles; por ti, los muertos resucitan; por ti, reinan los reyes, por la santísima Trinidad.</a:t>
            </a:r>
          </a:p>
          <a:p>
            <a:pPr lvl="0" algn="ctr"/>
            <a:r>
              <a:rPr lang="es-CO" sz="2000" u="sng" dirty="0">
                <a:solidFill>
                  <a:srgbClr val="FF0000"/>
                </a:solidFill>
                <a:effectLst>
                  <a:outerShdw blurRad="38100" dist="38100" dir="2700000" algn="tl">
                    <a:srgbClr val="000000">
                      <a:alpha val="43137"/>
                    </a:srgbClr>
                  </a:outerShdw>
                </a:effectLst>
                <a:latin typeface="Verdana"/>
              </a:rPr>
              <a:t>¿Quién habrá que sea capaz de cantar como es debido las alabanzas de María? </a:t>
            </a:r>
            <a:r>
              <a:rPr lang="es-CO" sz="2000" dirty="0">
                <a:solidFill>
                  <a:prstClr val="black"/>
                </a:solidFill>
                <a:latin typeface="Verdana"/>
              </a:rPr>
              <a:t>Ella es madre y virgen a la vez; ¡qué cosa tan admirable! Es una maravilla que me llena de estupor. ¿Quién ha oído jamás decir que le esté prohibido al constructor habitar en el mismo templo que él ha construido? ¿Quién podrá tachar de ignominia el hecho de que la sirviente sea adoptada como madre?</a:t>
            </a:r>
          </a:p>
          <a:p>
            <a:pPr lvl="0" algn="ctr"/>
            <a:r>
              <a:rPr lang="es-CO" sz="2000" dirty="0">
                <a:solidFill>
                  <a:srgbClr val="FF0000"/>
                </a:solidFill>
                <a:latin typeface="Verdana"/>
              </a:rPr>
              <a:t>Mirad: hoy todo el mundo se alegra</a:t>
            </a:r>
            <a:r>
              <a:rPr lang="es-CO" sz="2000" dirty="0">
                <a:solidFill>
                  <a:prstClr val="black"/>
                </a:solidFill>
                <a:latin typeface="Verdana"/>
              </a:rPr>
              <a:t>; quiera Dios que todos nosotros reverenciemos y adoremos la unidad, que rindamos un culto impregnado de santo temor a la Trinidad indivisa, al celebrar, con nuestras alabanzas, a María siempre Virgen, el templo santo de Dios, y a su Hijo y esposo inmaculado: porque a él pertenece la gloria por los siglos de los siglos. Amén.</a:t>
            </a:r>
          </a:p>
          <a:p>
            <a:pPr lvl="0" algn="ctr"/>
            <a:r>
              <a:rPr lang="es-CO" sz="2000" b="1" dirty="0">
                <a:solidFill>
                  <a:prstClr val="black"/>
                </a:solidFill>
                <a:latin typeface="Verdana"/>
              </a:rPr>
              <a:t>Oración</a:t>
            </a:r>
            <a:endParaRPr lang="es-CO" sz="2000" dirty="0">
              <a:solidFill>
                <a:prstClr val="black"/>
              </a:solidFill>
              <a:latin typeface="Verdana"/>
            </a:endParaRPr>
          </a:p>
          <a:p>
            <a:pPr lvl="0" algn="ctr"/>
            <a:r>
              <a:rPr lang="es-CO" sz="2000" dirty="0">
                <a:solidFill>
                  <a:srgbClr val="FF0000"/>
                </a:solidFill>
                <a:effectLst>
                  <a:outerShdw blurRad="38100" dist="38100" dir="2700000" algn="tl">
                    <a:srgbClr val="000000">
                      <a:alpha val="43137"/>
                    </a:srgbClr>
                  </a:outerShdw>
                </a:effectLst>
                <a:latin typeface="Verdana"/>
              </a:rPr>
              <a:t>Perdona, Señor, los pecados de tus hijos y, ya que nuestras obras no pueden complacerte, concédenos la salvación por medio de la Madre de tu Hijo. Que vive reina contigo</a:t>
            </a:r>
            <a:r>
              <a:rPr lang="es-CO" sz="2000" dirty="0">
                <a:solidFill>
                  <a:prstClr val="black"/>
                </a:solidFill>
                <a:latin typeface="Verdana"/>
              </a:rPr>
              <a:t>.</a:t>
            </a:r>
            <a:endParaRPr lang="es-CO" sz="2000" dirty="0">
              <a:solidFill>
                <a:prstClr val="black"/>
              </a:solidFill>
            </a:endParaRPr>
          </a:p>
          <a:p>
            <a:endParaRPr lang="es-CO" sz="2000" dirty="0"/>
          </a:p>
        </p:txBody>
      </p:sp>
    </p:spTree>
    <p:extLst>
      <p:ext uri="{BB962C8B-B14F-4D97-AF65-F5344CB8AC3E}">
        <p14:creationId xmlns:p14="http://schemas.microsoft.com/office/powerpoint/2010/main" val="2899655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3968" y="188641"/>
            <a:ext cx="5040560" cy="648072"/>
          </a:xfrm>
        </p:spPr>
        <p:txBody>
          <a:bodyPr>
            <a:normAutofit fontScale="90000"/>
          </a:bodyPr>
          <a:lstStyle/>
          <a:p>
            <a:r>
              <a:rPr lang="es-CO" dirty="0" smtClean="0"/>
              <a:t>Iconos de adviento</a:t>
            </a:r>
            <a:br>
              <a:rPr lang="es-CO" dirty="0" smtClean="0"/>
            </a:br>
            <a:endParaRPr lang="es-CO" dirty="0"/>
          </a:p>
        </p:txBody>
      </p:sp>
      <p:sp>
        <p:nvSpPr>
          <p:cNvPr id="3" name="2 Subtítulo"/>
          <p:cNvSpPr>
            <a:spLocks noGrp="1"/>
          </p:cNvSpPr>
          <p:nvPr>
            <p:ph type="subTitle" idx="1"/>
          </p:nvPr>
        </p:nvSpPr>
        <p:spPr>
          <a:xfrm>
            <a:off x="4189405" y="534074"/>
            <a:ext cx="4932040" cy="6336704"/>
          </a:xfrm>
        </p:spPr>
        <p:txBody>
          <a:bodyPr>
            <a:normAutofit fontScale="47500" lnSpcReduction="20000"/>
          </a:bodyPr>
          <a:lstStyle/>
          <a:p>
            <a:pPr marL="457200" indent="-457200" algn="just">
              <a:buAutoNum type="arabicPeriod"/>
            </a:pPr>
            <a:r>
              <a:rPr lang="es-CO" sz="3600" dirty="0" smtClean="0">
                <a:solidFill>
                  <a:srgbClr val="FF0000"/>
                </a:solidFill>
              </a:rPr>
              <a:t>LUCAS 2, 16ss: </a:t>
            </a:r>
            <a:r>
              <a:rPr lang="es-CO" sz="3600" dirty="0" smtClean="0">
                <a:solidFill>
                  <a:srgbClr val="FF0000"/>
                </a:solidFill>
                <a:effectLst/>
              </a:rPr>
              <a:t>El evangelio hace referencia a la Madre de Jesús, que supo escuchar la Palabra de Dios.</a:t>
            </a:r>
          </a:p>
          <a:p>
            <a:pPr marL="457200" indent="-457200" algn="just">
              <a:buAutoNum type="arabicPeriod"/>
            </a:pPr>
            <a:r>
              <a:rPr lang="es-CO" sz="3600" dirty="0" smtClean="0">
                <a:solidFill>
                  <a:srgbClr val="FF0000"/>
                </a:solidFill>
              </a:rPr>
              <a:t>Maternidad divina: </a:t>
            </a:r>
            <a:r>
              <a:rPr lang="es-CO" sz="3600" dirty="0" smtClean="0">
                <a:solidFill>
                  <a:srgbClr val="FF0000"/>
                </a:solidFill>
                <a:effectLst/>
              </a:rPr>
              <a:t>Creer en su maternidad divina, por tanto, significar proclamar con certeza el infinito amor de Dios a los hombres, manifestado en la encarnación. </a:t>
            </a:r>
            <a:r>
              <a:rPr lang="es-CO" sz="3600" dirty="0" smtClean="0">
                <a:solidFill>
                  <a:srgbClr val="FF0000"/>
                </a:solidFill>
              </a:rPr>
              <a:t> </a:t>
            </a:r>
            <a:r>
              <a:rPr lang="es-CO" sz="3600" dirty="0" smtClean="0">
                <a:solidFill>
                  <a:srgbClr val="FF0000"/>
                </a:solidFill>
                <a:effectLst/>
              </a:rPr>
              <a:t> </a:t>
            </a:r>
          </a:p>
          <a:p>
            <a:pPr marL="457200" indent="-457200" algn="just">
              <a:buAutoNum type="arabicPeriod"/>
            </a:pPr>
            <a:r>
              <a:rPr lang="es-CO" sz="3600" dirty="0" smtClean="0">
                <a:solidFill>
                  <a:srgbClr val="FF0000"/>
                </a:solidFill>
                <a:effectLst/>
              </a:rPr>
              <a:t>María, 1ª Discípula: ella llevó en su seno a Jesús Mesías y Señor, lo cuidó, lo educó y lo introdujo en las tradiciones del pueblo elegido, lo siguió con fe hasta la cruz y llegó a ser así la primera creyente del nuevo Israel.</a:t>
            </a:r>
          </a:p>
          <a:p>
            <a:pPr marL="457200" indent="-457200" algn="just">
              <a:buAutoNum type="arabicPeriod"/>
            </a:pPr>
            <a:r>
              <a:rPr lang="es-CO" sz="3600" u="sng" dirty="0" smtClean="0">
                <a:solidFill>
                  <a:srgbClr val="FF0000"/>
                </a:solidFill>
              </a:rPr>
              <a:t>Cuando </a:t>
            </a:r>
            <a:r>
              <a:rPr lang="es-CO" sz="3600" u="sng" dirty="0">
                <a:solidFill>
                  <a:srgbClr val="FF0000"/>
                </a:solidFill>
              </a:rPr>
              <a:t>en el año 431 el hereje </a:t>
            </a:r>
            <a:r>
              <a:rPr lang="es-CO" sz="3600" u="sng" dirty="0" err="1">
                <a:solidFill>
                  <a:srgbClr val="FF0000"/>
                </a:solidFill>
              </a:rPr>
              <a:t>Nestorio</a:t>
            </a:r>
            <a:r>
              <a:rPr lang="es-CO" sz="3600" u="sng" dirty="0">
                <a:solidFill>
                  <a:srgbClr val="FF0000"/>
                </a:solidFill>
              </a:rPr>
              <a:t> se atrevió a decir que María no era Madre de Dios, se reunieron los 200 obispos del mundo en Éfeso (la ciudad donde la Santísima Virgen pasó sus últimos años) e iluminados por el Espíritu Santo declararon: </a:t>
            </a:r>
            <a:r>
              <a:rPr lang="es-CO" sz="3600" b="1" u="sng" dirty="0">
                <a:solidFill>
                  <a:schemeClr val="tx1"/>
                </a:solidFill>
              </a:rPr>
              <a:t>"La Virgen María sí es Madre de Dios porque su Hijo, Cristo, es Dios". Y acompañados por todo el gentío de la ciudad que los rodeaba portando antorchas encendidas, hicieron una gran procesión cantando: "Santa María, Madre de Dios, ruega por nosotros pecadores ahora y en la hora de nuestra muerte. Amén</a:t>
            </a:r>
            <a:r>
              <a:rPr lang="es-CO" sz="3600" b="1" u="sng" dirty="0" smtClean="0">
                <a:solidFill>
                  <a:schemeClr val="tx1"/>
                </a:solidFill>
              </a:rPr>
              <a:t>".</a:t>
            </a:r>
            <a:endParaRPr lang="es-CO" sz="3600" b="1" u="sng" dirty="0">
              <a:solidFill>
                <a:schemeClr val="tx1"/>
              </a:solidFill>
            </a:endParaRPr>
          </a:p>
        </p:txBody>
      </p:sp>
      <p:pic>
        <p:nvPicPr>
          <p:cNvPr id="1030" name="Picture 6" descr="http://parroquiaabla.blogia.com/upload/20081231104602-icono-mater-d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38" y="0"/>
            <a:ext cx="3938306"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842" y="4509120"/>
            <a:ext cx="4499992" cy="2585323"/>
          </a:xfrm>
          <a:prstGeom prst="rect">
            <a:avLst/>
          </a:prstGeom>
          <a:noFill/>
        </p:spPr>
        <p:txBody>
          <a:bodyPr wrap="square" rtlCol="0">
            <a:spAutoFit/>
          </a:bodyPr>
          <a:lstStyle/>
          <a:p>
            <a:pPr algn="ctr"/>
            <a:r>
              <a:rPr lang="es-CO" dirty="0" smtClean="0">
                <a:solidFill>
                  <a:prstClr val="black"/>
                </a:solidFill>
              </a:rPr>
              <a:t>LA VIRGEN MARÍA MADRE DE DIOS</a:t>
            </a:r>
          </a:p>
          <a:p>
            <a:r>
              <a:rPr lang="es-CO" b="1" dirty="0" err="1">
                <a:solidFill>
                  <a:prstClr val="black"/>
                </a:solidFill>
              </a:rPr>
              <a:t>Theotokos</a:t>
            </a:r>
            <a:r>
              <a:rPr lang="es-CO" b="1" dirty="0">
                <a:solidFill>
                  <a:prstClr val="black"/>
                </a:solidFill>
              </a:rPr>
              <a:t>: Madre de Dios</a:t>
            </a:r>
            <a:r>
              <a:rPr lang="es-CO" dirty="0">
                <a:solidFill>
                  <a:prstClr val="black"/>
                </a:solidFill>
              </a:rPr>
              <a:t> (en griego).</a:t>
            </a:r>
            <a:br>
              <a:rPr lang="es-CO" dirty="0">
                <a:solidFill>
                  <a:prstClr val="black"/>
                </a:solidFill>
              </a:rPr>
            </a:br>
            <a:r>
              <a:rPr lang="es-CO" u="sng" dirty="0">
                <a:solidFill>
                  <a:srgbClr val="FF0000"/>
                </a:solidFill>
              </a:rPr>
              <a:t>María fue dogmáticamente proclamada </a:t>
            </a:r>
            <a:r>
              <a:rPr lang="es-CO" u="sng" dirty="0" err="1">
                <a:solidFill>
                  <a:srgbClr val="FF0000"/>
                </a:solidFill>
              </a:rPr>
              <a:t>Theotokos</a:t>
            </a:r>
            <a:r>
              <a:rPr lang="es-CO" u="sng" dirty="0">
                <a:solidFill>
                  <a:srgbClr val="FF0000"/>
                </a:solidFill>
              </a:rPr>
              <a:t> en el Concilio de </a:t>
            </a:r>
            <a:r>
              <a:rPr lang="es-CO" u="sng" dirty="0" err="1">
                <a:solidFill>
                  <a:srgbClr val="FF0000"/>
                </a:solidFill>
              </a:rPr>
              <a:t>Efeso</a:t>
            </a:r>
            <a:r>
              <a:rPr lang="es-CO" u="sng" dirty="0">
                <a:solidFill>
                  <a:srgbClr val="FF0000"/>
                </a:solidFill>
              </a:rPr>
              <a:t>. 431A.D.</a:t>
            </a:r>
            <a:endParaRPr lang="es-CO" u="sng" dirty="0" smtClean="0">
              <a:solidFill>
                <a:srgbClr val="FF0000"/>
              </a:solidFill>
            </a:endParaRPr>
          </a:p>
          <a:p>
            <a:r>
              <a:rPr lang="es-CO" dirty="0">
                <a:solidFill>
                  <a:prstClr val="black"/>
                </a:solidFill>
              </a:rPr>
              <a:t>El opositor de esta doctrina, </a:t>
            </a:r>
            <a:r>
              <a:rPr lang="es-CO" dirty="0" err="1">
                <a:solidFill>
                  <a:prstClr val="black"/>
                </a:solidFill>
              </a:rPr>
              <a:t>Nestorio</a:t>
            </a:r>
            <a:r>
              <a:rPr lang="es-CO" dirty="0">
                <a:solidFill>
                  <a:prstClr val="black"/>
                </a:solidFill>
              </a:rPr>
              <a:t>, proponía en vez que María era </a:t>
            </a:r>
            <a:r>
              <a:rPr lang="es-CO" dirty="0" err="1">
                <a:solidFill>
                  <a:prstClr val="black"/>
                </a:solidFill>
              </a:rPr>
              <a:t>Cristotokos</a:t>
            </a:r>
            <a:r>
              <a:rPr lang="es-CO" dirty="0">
                <a:solidFill>
                  <a:prstClr val="black"/>
                </a:solidFill>
              </a:rPr>
              <a:t> (Madre del hombre Cristo) pero no </a:t>
            </a:r>
            <a:r>
              <a:rPr lang="es-CO" dirty="0" err="1">
                <a:solidFill>
                  <a:prstClr val="black"/>
                </a:solidFill>
              </a:rPr>
              <a:t>Theotokos</a:t>
            </a:r>
            <a:r>
              <a:rPr lang="es-CO" dirty="0">
                <a:solidFill>
                  <a:prstClr val="black"/>
                </a:solidFill>
              </a:rPr>
              <a:t>.</a:t>
            </a:r>
            <a:endParaRPr lang="es-CO" dirty="0" smtClean="0">
              <a:solidFill>
                <a:prstClr val="black"/>
              </a:solidFill>
            </a:endParaRPr>
          </a:p>
          <a:p>
            <a:pPr algn="ctr"/>
            <a:endParaRPr lang="es-CO" dirty="0">
              <a:solidFill>
                <a:prstClr val="black"/>
              </a:solidFill>
            </a:endParaRPr>
          </a:p>
        </p:txBody>
      </p:sp>
    </p:spTree>
    <p:extLst>
      <p:ext uri="{BB962C8B-B14F-4D97-AF65-F5344CB8AC3E}">
        <p14:creationId xmlns:p14="http://schemas.microsoft.com/office/powerpoint/2010/main" val="3315098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dirty="0"/>
          </a:p>
        </p:txBody>
      </p:sp>
      <p:sp>
        <p:nvSpPr>
          <p:cNvPr id="4" name="3 CuadroTexto"/>
          <p:cNvSpPr txBox="1"/>
          <p:nvPr/>
        </p:nvSpPr>
        <p:spPr>
          <a:xfrm>
            <a:off x="0" y="0"/>
            <a:ext cx="9144000" cy="7232749"/>
          </a:xfrm>
          <a:prstGeom prst="rect">
            <a:avLst/>
          </a:prstGeom>
          <a:noFill/>
        </p:spPr>
        <p:txBody>
          <a:bodyPr wrap="square" rtlCol="0">
            <a:spAutoFit/>
          </a:bodyPr>
          <a:lstStyle/>
          <a:p>
            <a:pPr algn="ctr"/>
            <a:r>
              <a:rPr lang="es-CO" sz="2800" b="1" dirty="0">
                <a:solidFill>
                  <a:prstClr val="black"/>
                </a:solidFill>
                <a:effectLst>
                  <a:outerShdw blurRad="38100" dist="38100" dir="2700000" algn="tl">
                    <a:srgbClr val="000000">
                      <a:alpha val="43137"/>
                    </a:srgbClr>
                  </a:outerShdw>
                </a:effectLst>
              </a:rPr>
              <a:t>Madre de Dios, la </a:t>
            </a:r>
            <a:r>
              <a:rPr lang="es-CO" sz="2800" b="1" dirty="0" err="1">
                <a:solidFill>
                  <a:prstClr val="black"/>
                </a:solidFill>
                <a:effectLst>
                  <a:outerShdw blurRad="38100" dist="38100" dir="2700000" algn="tl">
                    <a:srgbClr val="000000">
                      <a:alpha val="43137"/>
                    </a:srgbClr>
                  </a:outerShdw>
                </a:effectLst>
              </a:rPr>
              <a:t>Theotokos</a:t>
            </a:r>
            <a:r>
              <a:rPr lang="es-CO" sz="2800" b="1" dirty="0">
                <a:solidFill>
                  <a:prstClr val="black"/>
                </a:solidFill>
                <a:effectLst>
                  <a:outerShdw blurRad="38100" dist="38100" dir="2700000" algn="tl">
                    <a:srgbClr val="000000">
                      <a:alpha val="43137"/>
                    </a:srgbClr>
                  </a:outerShdw>
                </a:effectLst>
              </a:rPr>
              <a:t> con su Hijo </a:t>
            </a:r>
            <a:r>
              <a:rPr lang="es-CO" sz="2800" b="1" dirty="0" smtClean="0">
                <a:solidFill>
                  <a:prstClr val="black"/>
                </a:solidFill>
                <a:effectLst>
                  <a:outerShdw blurRad="38100" dist="38100" dir="2700000" algn="tl">
                    <a:srgbClr val="000000">
                      <a:alpha val="43137"/>
                    </a:srgbClr>
                  </a:outerShdw>
                </a:effectLst>
              </a:rPr>
              <a:t>Jesús</a:t>
            </a:r>
            <a:endParaRPr lang="es-CO" sz="2800" b="1" dirty="0">
              <a:solidFill>
                <a:prstClr val="black"/>
              </a:solidFill>
              <a:effectLst>
                <a:outerShdw blurRad="38100" dist="38100" dir="2700000" algn="tl">
                  <a:srgbClr val="000000">
                    <a:alpha val="43137"/>
                  </a:srgbClr>
                </a:outerShdw>
              </a:effectLst>
            </a:endParaRPr>
          </a:p>
          <a:p>
            <a:pPr algn="just"/>
            <a:r>
              <a:rPr lang="es-ES" sz="2800" dirty="0">
                <a:solidFill>
                  <a:prstClr val="black"/>
                </a:solidFill>
              </a:rPr>
              <a:t>5</a:t>
            </a:r>
            <a:r>
              <a:rPr lang="es-ES" sz="2800" dirty="0" smtClean="0">
                <a:solidFill>
                  <a:prstClr val="black"/>
                </a:solidFill>
              </a:rPr>
              <a:t>. </a:t>
            </a:r>
            <a:r>
              <a:rPr lang="es-ES" sz="2800" u="sng" dirty="0" smtClean="0">
                <a:solidFill>
                  <a:srgbClr val="FF0000"/>
                </a:solidFill>
              </a:rPr>
              <a:t>Madre de Dios</a:t>
            </a:r>
            <a:r>
              <a:rPr lang="es-ES" sz="2800" dirty="0" smtClean="0">
                <a:solidFill>
                  <a:prstClr val="black"/>
                </a:solidFill>
              </a:rPr>
              <a:t>, literalmente traducido significa "El que dio Dios" o "el portador de Dios«, "</a:t>
            </a:r>
            <a:r>
              <a:rPr lang="es-ES" sz="2800" dirty="0" err="1">
                <a:solidFill>
                  <a:prstClr val="black"/>
                </a:solidFill>
              </a:rPr>
              <a:t>Theotokos</a:t>
            </a:r>
            <a:r>
              <a:rPr lang="es-ES" sz="2800" dirty="0">
                <a:solidFill>
                  <a:prstClr val="black"/>
                </a:solidFill>
              </a:rPr>
              <a:t>" es teológicamente más importante y mejor describe la importancia del papel de María</a:t>
            </a:r>
            <a:r>
              <a:rPr lang="es-ES" sz="2800" dirty="0" smtClean="0">
                <a:solidFill>
                  <a:prstClr val="black"/>
                </a:solidFill>
              </a:rPr>
              <a:t>.</a:t>
            </a:r>
          </a:p>
          <a:p>
            <a:pPr algn="just"/>
            <a:r>
              <a:rPr lang="es-ES" sz="2800" dirty="0">
                <a:solidFill>
                  <a:prstClr val="black"/>
                </a:solidFill>
              </a:rPr>
              <a:t>6</a:t>
            </a:r>
            <a:r>
              <a:rPr lang="es-ES" sz="2800" dirty="0" smtClean="0">
                <a:solidFill>
                  <a:prstClr val="black"/>
                </a:solidFill>
              </a:rPr>
              <a:t>. "Es </a:t>
            </a:r>
            <a:r>
              <a:rPr lang="es-ES" sz="2800" dirty="0">
                <a:solidFill>
                  <a:prstClr val="black"/>
                </a:solidFill>
              </a:rPr>
              <a:t>un verdadero derecho a la bendiga, oh Madre de Dios, siempre bienaventurada y purísima, y la Madre de nuestro Dios. </a:t>
            </a:r>
            <a:r>
              <a:rPr lang="es-ES" sz="2800" dirty="0" smtClean="0">
                <a:solidFill>
                  <a:prstClr val="black"/>
                </a:solidFill>
              </a:rPr>
              <a:t>Más honorable que los Querubines, e incomparablemente más gloriosa que los Serafines, sin mancha diste a luz a la Palabra de Dios. Es verdad Madre de Dios el magnificar". Divina Liturgia de San Juan Crisóstomo.</a:t>
            </a:r>
          </a:p>
          <a:p>
            <a:pPr algn="just"/>
            <a:r>
              <a:rPr lang="es-CO" sz="2500" dirty="0">
                <a:solidFill>
                  <a:prstClr val="black"/>
                </a:solidFill>
              </a:rPr>
              <a:t>7</a:t>
            </a:r>
            <a:r>
              <a:rPr lang="es-CO" sz="2500" dirty="0" smtClean="0">
                <a:solidFill>
                  <a:prstClr val="black"/>
                </a:solidFill>
              </a:rPr>
              <a:t>. "Si uno no reconoce a María como Madre de Dios, es que está alejado de Dios. San Gregorio Nacianceno (</a:t>
            </a:r>
            <a:r>
              <a:rPr lang="es-CO" sz="2500" dirty="0" err="1" smtClean="0">
                <a:solidFill>
                  <a:prstClr val="black"/>
                </a:solidFill>
              </a:rPr>
              <a:t>Epist</a:t>
            </a:r>
            <a:r>
              <a:rPr lang="es-CO" sz="2500" dirty="0" smtClean="0">
                <a:solidFill>
                  <a:prstClr val="black"/>
                </a:solidFill>
              </a:rPr>
              <a:t>. 101)</a:t>
            </a:r>
            <a:br>
              <a:rPr lang="es-CO" sz="2500" dirty="0" smtClean="0">
                <a:solidFill>
                  <a:prstClr val="black"/>
                </a:solidFill>
              </a:rPr>
            </a:br>
            <a:r>
              <a:rPr lang="es-CO" sz="2500" b="1" u="sng" dirty="0" smtClean="0">
                <a:solidFill>
                  <a:srgbClr val="FF0000"/>
                </a:solidFill>
              </a:rPr>
              <a:t>"</a:t>
            </a:r>
            <a:r>
              <a:rPr lang="es-CO" sz="2500" b="1" u="sng" dirty="0">
                <a:solidFill>
                  <a:srgbClr val="FF0000"/>
                </a:solidFill>
              </a:rPr>
              <a:t>El incensario de oro es la Virgen, y su agradable aroma es nuestro Salvador</a:t>
            </a:r>
            <a:r>
              <a:rPr lang="es-CO" sz="2500" b="1" u="sng" dirty="0" smtClean="0">
                <a:solidFill>
                  <a:srgbClr val="FF0000"/>
                </a:solidFill>
              </a:rPr>
              <a:t>."</a:t>
            </a:r>
            <a:r>
              <a:rPr lang="es-ES" sz="2800" dirty="0" smtClean="0">
                <a:solidFill>
                  <a:prstClr val="black"/>
                </a:solidFill>
              </a:rPr>
              <a:t/>
            </a:r>
            <a:br>
              <a:rPr lang="es-ES" sz="2800" dirty="0" smtClean="0">
                <a:solidFill>
                  <a:prstClr val="black"/>
                </a:solidFill>
              </a:rPr>
            </a:br>
            <a:r>
              <a:rPr lang="es-ES" sz="2800" dirty="0" smtClean="0">
                <a:solidFill>
                  <a:prstClr val="black"/>
                </a:solidFill>
              </a:rPr>
              <a:t/>
            </a:r>
            <a:br>
              <a:rPr lang="es-ES" sz="2800" dirty="0" smtClean="0">
                <a:solidFill>
                  <a:prstClr val="black"/>
                </a:solidFill>
              </a:rPr>
            </a:br>
            <a:endParaRPr lang="es-CO" sz="28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8392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454"/>
            <a:ext cx="8229600" cy="824258"/>
          </a:xfrm>
        </p:spPr>
        <p:txBody>
          <a:bodyPr>
            <a:normAutofit fontScale="90000"/>
          </a:bodyPr>
          <a:lstStyle/>
          <a:p>
            <a:r>
              <a:rPr lang="es-CO" b="1" dirty="0" smtClean="0">
                <a:latin typeface="Arial, Helvetica, sans-serif"/>
              </a:rPr>
              <a:t>Madonna del Perpetuo </a:t>
            </a:r>
            <a:r>
              <a:rPr lang="es-CO" b="1" dirty="0" err="1" smtClean="0">
                <a:latin typeface="Arial, Helvetica, sans-serif"/>
              </a:rPr>
              <a:t>Soccorso</a:t>
            </a:r>
            <a:endParaRPr lang="es-CO" dirty="0"/>
          </a:p>
        </p:txBody>
      </p:sp>
      <p:sp>
        <p:nvSpPr>
          <p:cNvPr id="3" name="2 Marcador de contenido"/>
          <p:cNvSpPr>
            <a:spLocks noGrp="1"/>
          </p:cNvSpPr>
          <p:nvPr>
            <p:ph idx="1"/>
          </p:nvPr>
        </p:nvSpPr>
        <p:spPr>
          <a:xfrm>
            <a:off x="3347864" y="764704"/>
            <a:ext cx="5796136" cy="5887009"/>
          </a:xfrm>
        </p:spPr>
        <p:txBody>
          <a:bodyPr>
            <a:noAutofit/>
          </a:bodyPr>
          <a:lstStyle/>
          <a:p>
            <a:pPr marL="0" indent="0" algn="just">
              <a:buNone/>
            </a:pPr>
            <a:r>
              <a:rPr lang="es-CO" sz="1900" u="sng" dirty="0" smtClean="0">
                <a:solidFill>
                  <a:srgbClr val="FF0000"/>
                </a:solidFill>
                <a:latin typeface="Arial, Helvetica, sans-serif"/>
              </a:rPr>
              <a:t>No presenta a María como una joven delicada de ojos sumisos</a:t>
            </a:r>
            <a:r>
              <a:rPr lang="es-CO" sz="1900" dirty="0" smtClean="0">
                <a:latin typeface="Arial, Helvetica, sans-serif"/>
              </a:rPr>
              <a:t>. </a:t>
            </a:r>
            <a:r>
              <a:rPr lang="es-CO" sz="1900" i="1" dirty="0" smtClean="0">
                <a:latin typeface="Arial, Helvetica, sans-serif"/>
              </a:rPr>
              <a:t>Su mirada directa y sus rasgos firmes llaman nuestra atención. </a:t>
            </a:r>
            <a:r>
              <a:rPr lang="es-CO" sz="1900" dirty="0" smtClean="0">
                <a:latin typeface="Arial, Helvetica, sans-serif"/>
              </a:rPr>
              <a:t>Quedamos impresionados por la apariencia poco realista de las figuras. </a:t>
            </a:r>
            <a:r>
              <a:rPr lang="es-CO" sz="1900" b="1" dirty="0" smtClean="0">
                <a:solidFill>
                  <a:srgbClr val="FF0000"/>
                </a:solidFill>
                <a:latin typeface="Arial, Helvetica, sans-serif"/>
              </a:rPr>
              <a:t>Jesús tiene las dimensiones de un niño pequeño pero sus rasgos son de otro mayor</a:t>
            </a:r>
            <a:r>
              <a:rPr lang="es-CO" sz="1900" dirty="0" smtClean="0">
                <a:latin typeface="Arial, Helvetica, sans-serif"/>
              </a:rPr>
              <a:t>. María y Jesús no forman parte de una escena, sino que están colocados sobre fondo dorado…Esta imagen fue pintada en el estilo bizantino de la Iglesia Oriental. El objetivo de este estilo no es el de presentar una bella escena o un personaje, sino el de transmitir un rico mensaje espiritual. Puesto que el artista trata de comunicar algo de orden celestial más que una realidad de este mundo, la imagen no es una pintura realista. La pintura bizantina es como una puerta. Ver una bella puerta es agradable pero ¿quién querría quedarse allí durante tiempo sin ver a dónde lleva? Queremos abrirla e ir más allá…solo es una realidad que tiene como objetivo el que se penetre por ella en un mundo nuevo. </a:t>
            </a:r>
            <a:endParaRPr lang="es-CO" sz="1900" dirty="0"/>
          </a:p>
        </p:txBody>
      </p:sp>
      <p:pic>
        <p:nvPicPr>
          <p:cNvPr id="4098" name="Picture 2" descr="http://www.josepepe.eu/ConFp1/images1/PPSOC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2" y="836712"/>
            <a:ext cx="3326282"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257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latin typeface="Arial, Helvetica, sans-serif"/>
              </a:rPr>
              <a:t>¿Qué ves cuándo miras la imagen?</a:t>
            </a:r>
            <a:endParaRPr lang="es-CO" dirty="0"/>
          </a:p>
        </p:txBody>
      </p:sp>
      <p:sp>
        <p:nvSpPr>
          <p:cNvPr id="3" name="2 Marcador de contenido"/>
          <p:cNvSpPr>
            <a:spLocks noGrp="1"/>
          </p:cNvSpPr>
          <p:nvPr>
            <p:ph idx="1"/>
          </p:nvPr>
        </p:nvSpPr>
        <p:spPr/>
        <p:txBody>
          <a:bodyPr/>
          <a:lstStyle/>
          <a:p>
            <a:pPr marL="0" indent="0" algn="just">
              <a:buNone/>
            </a:pPr>
            <a:r>
              <a:rPr lang="es-CO" dirty="0" smtClean="0"/>
              <a:t>1. </a:t>
            </a:r>
            <a:r>
              <a:rPr lang="es-CO" dirty="0">
                <a:latin typeface="Arial, Helvetica, sans-serif"/>
              </a:rPr>
              <a:t>V</a:t>
            </a:r>
            <a:r>
              <a:rPr lang="es-CO" dirty="0" smtClean="0">
                <a:latin typeface="Arial, Helvetica, sans-serif"/>
              </a:rPr>
              <a:t>es a María porque domina la pintura y porque te mira directamente a los ojos - no mira a Jesús, no tiene la mirada fija en el cielo, tampoco mira a los ángeles que aletean sobre su cabeza. Te mira como para decirte algo muy importante. Sus ojos se muestran serios, incluso tristes, pero roban la atención. </a:t>
            </a:r>
            <a:endParaRPr lang="es-CO" dirty="0"/>
          </a:p>
        </p:txBody>
      </p:sp>
    </p:spTree>
    <p:extLst>
      <p:ext uri="{BB962C8B-B14F-4D97-AF65-F5344CB8AC3E}">
        <p14:creationId xmlns:p14="http://schemas.microsoft.com/office/powerpoint/2010/main" val="311447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2987824" y="0"/>
            <a:ext cx="6156176" cy="6858000"/>
          </a:xfrm>
        </p:spPr>
        <p:txBody>
          <a:bodyPr/>
          <a:lstStyle/>
          <a:p>
            <a:pPr marL="0" indent="0" algn="just">
              <a:buNone/>
            </a:pPr>
            <a:r>
              <a:rPr lang="es-CO" dirty="0" smtClean="0">
                <a:latin typeface="Arial, Helvetica, sans-serif"/>
              </a:rPr>
              <a:t>2. María es una mujer importante, una mujer de autoridad, de cierto nivel. Está colocada sobre un fondo dorado, símbolo del cielo durante la Edad Media. Y va vestida de </a:t>
            </a:r>
            <a:r>
              <a:rPr lang="es-CO" u="sng" dirty="0" smtClean="0">
                <a:solidFill>
                  <a:srgbClr val="FF0000"/>
                </a:solidFill>
                <a:latin typeface="Arial, Helvetica, sans-serif"/>
              </a:rPr>
              <a:t>azul oscuro con franjas verdes y túnica roja</a:t>
            </a:r>
            <a:r>
              <a:rPr lang="es-CO" dirty="0" smtClean="0">
                <a:latin typeface="Arial, Helvetica, sans-serif"/>
              </a:rPr>
              <a:t>. Azul, verde y rojo fueron los colores de la majestad. Solamente a la emperatriz se le concedía vestir con estos colores.</a:t>
            </a:r>
            <a:endParaRPr lang="es-CO" dirty="0"/>
          </a:p>
        </p:txBody>
      </p:sp>
      <p:pic>
        <p:nvPicPr>
          <p:cNvPr id="5122" name="Picture 2" descr="http://www.josepepe.eu/ConFp1/images1/PPSOC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3" y="32859"/>
            <a:ext cx="2882198" cy="3554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309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0" y="188640"/>
            <a:ext cx="8686800" cy="5937523"/>
          </a:xfrm>
        </p:spPr>
        <p:txBody>
          <a:bodyPr/>
          <a:lstStyle/>
          <a:p>
            <a:pPr marL="0" indent="0">
              <a:buNone/>
            </a:pPr>
            <a:r>
              <a:rPr lang="es-CO" dirty="0" smtClean="0">
                <a:latin typeface="Arial, Helvetica, sans-serif"/>
              </a:rPr>
              <a:t>3. LA ESTRELLA SOBRE SU FRENTE</a:t>
            </a:r>
          </a:p>
          <a:p>
            <a:pPr marL="0" indent="0">
              <a:buNone/>
            </a:pPr>
            <a:r>
              <a:rPr lang="es-CO" dirty="0" smtClean="0">
                <a:latin typeface="Arial, Helvetica, sans-serif"/>
              </a:rPr>
              <a:t>La estrella de ocho puntas sobre su frente probablemente fue añadida por un artista posterior para representar la idea oriental de que María es la estrella que nos conduce a Jesús. Para reforzar el simbolismo, se encuentra en el lado izquierdo, y sobre su tocado, una cruz ornamental de cuatro puntas en forma de estrella</a:t>
            </a:r>
            <a:endParaRPr lang="es-CO" dirty="0"/>
          </a:p>
        </p:txBody>
      </p:sp>
    </p:spTree>
    <p:extLst>
      <p:ext uri="{BB962C8B-B14F-4D97-AF65-F5344CB8AC3E}">
        <p14:creationId xmlns:p14="http://schemas.microsoft.com/office/powerpoint/2010/main" val="2829560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107504" y="188640"/>
            <a:ext cx="8579296" cy="5937523"/>
          </a:xfrm>
        </p:spPr>
        <p:txBody>
          <a:bodyPr>
            <a:normAutofit fontScale="92500" lnSpcReduction="10000"/>
          </a:bodyPr>
          <a:lstStyle/>
          <a:p>
            <a:pPr marL="0" indent="0">
              <a:buNone/>
            </a:pPr>
            <a:r>
              <a:rPr lang="es-CO" dirty="0" smtClean="0"/>
              <a:t>4. </a:t>
            </a:r>
            <a:r>
              <a:rPr lang="es-CO" dirty="0"/>
              <a:t>Las letras sobre su cabeza la proclaman Madre de Dios (en griego). </a:t>
            </a:r>
          </a:p>
          <a:p>
            <a:pPr marL="0" indent="0">
              <a:buNone/>
            </a:pPr>
            <a:r>
              <a:rPr lang="es-CO" dirty="0"/>
              <a:t>Mirando la pintura entendemos que tiene el poder de interceder por nosotros en el cielo. </a:t>
            </a:r>
          </a:p>
          <a:p>
            <a:pPr marL="0" indent="0" algn="just">
              <a:buNone/>
            </a:pPr>
            <a:r>
              <a:rPr lang="es-CO" dirty="0"/>
              <a:t>La mirada de María se fija en ti, pero tiene en brazos a Jesús. </a:t>
            </a:r>
            <a:r>
              <a:rPr lang="es-CO" u="sng" dirty="0">
                <a:solidFill>
                  <a:srgbClr val="FF0000"/>
                </a:solidFill>
              </a:rPr>
              <a:t>En los iconos bizantinos, María no es representada nunca sin Jesús porque Jesús ocupa el centro de la fe</a:t>
            </a:r>
            <a:r>
              <a:rPr lang="es-CO" dirty="0"/>
              <a:t>. También Jesús va vestido con colores reales. Solo el emperador podía vestir túnica verde, con una franja roja y con el </a:t>
            </a:r>
            <a:r>
              <a:rPr lang="es-CO" dirty="0" err="1"/>
              <a:t>brocato</a:t>
            </a:r>
            <a:r>
              <a:rPr lang="es-CO" dirty="0"/>
              <a:t> dorado que aparece en la pintura. </a:t>
            </a:r>
            <a:r>
              <a:rPr lang="es-CO" b="1" dirty="0">
                <a:solidFill>
                  <a:srgbClr val="FF0000"/>
                </a:solidFill>
              </a:rPr>
              <a:t>Las iniciales griegas decoradas con una cruz, a la derecha del niño y de su aureola, proclaman que él es "Jesús, el Cristo". </a:t>
            </a:r>
          </a:p>
          <a:p>
            <a:endParaRPr lang="es-CO" dirty="0"/>
          </a:p>
        </p:txBody>
      </p:sp>
    </p:spTree>
    <p:extLst>
      <p:ext uri="{BB962C8B-B14F-4D97-AF65-F5344CB8AC3E}">
        <p14:creationId xmlns:p14="http://schemas.microsoft.com/office/powerpoint/2010/main" val="4096276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980728"/>
          </a:xfrm>
        </p:spPr>
        <p:txBody>
          <a:bodyPr/>
          <a:lstStyle/>
          <a:p>
            <a:r>
              <a:rPr lang="es-CO" dirty="0" smtClean="0"/>
              <a:t>5. LOS 2 ANGELES </a:t>
            </a:r>
            <a:endParaRPr lang="es-CO" dirty="0"/>
          </a:p>
        </p:txBody>
      </p:sp>
      <p:sp>
        <p:nvSpPr>
          <p:cNvPr id="3" name="2 Marcador de contenido"/>
          <p:cNvSpPr>
            <a:spLocks noGrp="1"/>
          </p:cNvSpPr>
          <p:nvPr>
            <p:ph idx="1"/>
          </p:nvPr>
        </p:nvSpPr>
        <p:spPr>
          <a:xfrm>
            <a:off x="0" y="1268760"/>
            <a:ext cx="9144000" cy="5589240"/>
          </a:xfrm>
        </p:spPr>
        <p:txBody>
          <a:bodyPr>
            <a:normAutofit fontScale="70000" lnSpcReduction="20000"/>
          </a:bodyPr>
          <a:lstStyle/>
          <a:p>
            <a:pPr marL="0" indent="0" algn="just">
              <a:buNone/>
            </a:pPr>
            <a:r>
              <a:rPr lang="es-CO" dirty="0" smtClean="0">
                <a:latin typeface="Arial, Helvetica, sans-serif"/>
              </a:rPr>
              <a:t>Las figuras que aletean a ambos los lados de Jesús y de María - las letras griegas los identifican con los arcángeles Gabriel y Miguel - nos dan la respuesta. En lugar de arpas y trompetas de alabanza, dichos arcángeles van cargados con los instrumentos de la Pasión de Cristo.</a:t>
            </a:r>
          </a:p>
          <a:p>
            <a:pPr marL="0" indent="0" algn="just">
              <a:buNone/>
            </a:pPr>
            <a:r>
              <a:rPr lang="es-CO" dirty="0" smtClean="0">
                <a:latin typeface="Arial, Helvetica, sans-serif"/>
              </a:rPr>
              <a:t/>
            </a:r>
            <a:br>
              <a:rPr lang="es-CO" dirty="0" smtClean="0">
                <a:latin typeface="Arial, Helvetica, sans-serif"/>
              </a:rPr>
            </a:br>
            <a:r>
              <a:rPr lang="es-CO" dirty="0" smtClean="0">
                <a:latin typeface="Arial, Helvetica, sans-serif"/>
              </a:rPr>
              <a:t>A la izquierda, Miguel sujeta un asta con la esponja empapada en hiel, la que los soldados ofrecieron a Jesús sobre la cruz, y lleva también la lanza que traspasó su costado.</a:t>
            </a:r>
          </a:p>
          <a:p>
            <a:pPr marL="0" indent="0" algn="just">
              <a:buNone/>
            </a:pPr>
            <a:r>
              <a:rPr lang="es-CO" dirty="0" smtClean="0">
                <a:latin typeface="Arial, Helvetica, sans-serif"/>
              </a:rPr>
              <a:t/>
            </a:r>
            <a:br>
              <a:rPr lang="es-CO" dirty="0" smtClean="0">
                <a:latin typeface="Arial, Helvetica, sans-serif"/>
              </a:rPr>
            </a:br>
            <a:r>
              <a:rPr lang="es-CO" dirty="0" smtClean="0">
                <a:latin typeface="Arial, Helvetica, sans-serif"/>
              </a:rPr>
              <a:t>A la derecha, Gabriel sujeta la cruz y cuatro clavos.</a:t>
            </a:r>
          </a:p>
          <a:p>
            <a:pPr marL="0" indent="0" algn="just">
              <a:buNone/>
            </a:pPr>
            <a:r>
              <a:rPr lang="es-CO" dirty="0" smtClean="0">
                <a:latin typeface="Arial, Helvetica, sans-serif"/>
              </a:rPr>
              <a:t/>
            </a:r>
            <a:br>
              <a:rPr lang="es-CO" dirty="0" smtClean="0">
                <a:latin typeface="Arial, Helvetica, sans-serif"/>
              </a:rPr>
            </a:br>
            <a:r>
              <a:rPr lang="es-CO" dirty="0" smtClean="0">
                <a:latin typeface="Arial, Helvetica, sans-serif"/>
              </a:rPr>
              <a:t>Jesús ha entrevisto su suerte - el sufrimiento y la muerte que le aguardan. Aunque es Dios, también es humano y, como tal, tiene miedo ante su futuro terrorífico. Y acude a la madre que lo aprieta junto a sí en este momento de pánico, tal como estará cerca de él durante toda su vida y en la hora de su muerte. No puede ahorrarle el sufrimiento, pero puede expresarle su amor y confortarlo.</a:t>
            </a:r>
          </a:p>
          <a:p>
            <a:pPr marL="0" indent="0" algn="just">
              <a:buNone/>
            </a:pPr>
            <a:endParaRPr lang="es-CO" dirty="0"/>
          </a:p>
        </p:txBody>
      </p:sp>
    </p:spTree>
    <p:extLst>
      <p:ext uri="{BB962C8B-B14F-4D97-AF65-F5344CB8AC3E}">
        <p14:creationId xmlns:p14="http://schemas.microsoft.com/office/powerpoint/2010/main" val="902153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TAREAS DE LA SEMANA</a:t>
            </a:r>
            <a:endParaRPr lang="es-CO" dirty="0"/>
          </a:p>
        </p:txBody>
      </p:sp>
      <p:sp>
        <p:nvSpPr>
          <p:cNvPr id="3" name="2 Marcador de contenido"/>
          <p:cNvSpPr>
            <a:spLocks noGrp="1"/>
          </p:cNvSpPr>
          <p:nvPr>
            <p:ph idx="1"/>
          </p:nvPr>
        </p:nvSpPr>
        <p:spPr/>
        <p:txBody>
          <a:bodyPr/>
          <a:lstStyle/>
          <a:p>
            <a:r>
              <a:rPr lang="es-CO" dirty="0" smtClean="0"/>
              <a:t>1. TRAER UN SIGNO DE ADVIENTO </a:t>
            </a:r>
          </a:p>
          <a:p>
            <a:r>
              <a:rPr lang="es-CO" dirty="0" smtClean="0"/>
              <a:t>2. ADOPTAR UN SACERDOTE Y ORAR POR ÉL EN ADVIENTO</a:t>
            </a:r>
          </a:p>
          <a:p>
            <a:pPr marL="0" indent="0">
              <a:buNone/>
            </a:pPr>
            <a:endParaRPr lang="es-CO" dirty="0"/>
          </a:p>
        </p:txBody>
      </p:sp>
    </p:spTree>
    <p:extLst>
      <p:ext uri="{BB962C8B-B14F-4D97-AF65-F5344CB8AC3E}">
        <p14:creationId xmlns:p14="http://schemas.microsoft.com/office/powerpoint/2010/main" val="3513277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85720" y="1071546"/>
            <a:ext cx="8643998" cy="4339650"/>
          </a:xfrm>
          <a:prstGeom prst="rect">
            <a:avLst/>
          </a:prstGeom>
          <a:noFill/>
          <a:ln w="9525">
            <a:noFill/>
            <a:miter lim="800000"/>
            <a:headEnd/>
            <a:tailEnd/>
          </a:ln>
        </p:spPr>
        <p:txBody>
          <a:bodyPr wrap="square">
            <a:spAutoFit/>
          </a:bodyPr>
          <a:lstStyle/>
          <a:p>
            <a:pPr algn="ctr"/>
            <a:r>
              <a:rPr lang="es-ES" sz="6000" b="1" i="1" dirty="0" smtClean="0">
                <a:solidFill>
                  <a:srgbClr val="C00000"/>
                </a:solidFill>
                <a:effectLst>
                  <a:outerShdw blurRad="38100" dist="38100" dir="2700000" algn="tl">
                    <a:srgbClr val="000000">
                      <a:alpha val="43137"/>
                    </a:srgbClr>
                  </a:outerShdw>
                </a:effectLst>
                <a:latin typeface="Constantia" pitchFamily="18" charset="0"/>
              </a:rPr>
              <a:t>Lectura </a:t>
            </a:r>
            <a:r>
              <a:rPr lang="it-IT" sz="6000" b="1" i="1" dirty="0" smtClean="0">
                <a:solidFill>
                  <a:srgbClr val="C00000"/>
                </a:solidFill>
                <a:effectLst>
                  <a:outerShdw blurRad="38100" dist="38100" dir="2700000" algn="tl">
                    <a:srgbClr val="000000">
                      <a:alpha val="43137"/>
                    </a:srgbClr>
                  </a:outerShdw>
                </a:effectLst>
                <a:latin typeface="Constantia" pitchFamily="18" charset="0"/>
              </a:rPr>
              <a:t>Del libro de Isaias (11, 1-10) </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4800" i="1" dirty="0" smtClean="0">
                <a:latin typeface="Constantia" pitchFamily="18" charset="0"/>
              </a:rPr>
              <a:t>Juzgara a los pobres </a:t>
            </a:r>
          </a:p>
          <a:p>
            <a:pPr algn="ctr"/>
            <a:r>
              <a:rPr lang="es-ES" sz="4800" i="1" dirty="0" smtClean="0">
                <a:latin typeface="Constantia" pitchFamily="18" charset="0"/>
              </a:rPr>
              <a:t>con justicia.</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fontScale="85000" lnSpcReduction="20000"/>
          </a:bodyPr>
          <a:lstStyle/>
          <a:p>
            <a:r>
              <a:rPr lang="es-CO" i="0" dirty="0" smtClean="0">
                <a:solidFill>
                  <a:srgbClr val="FF0000"/>
                </a:solidFill>
                <a:effectLst/>
                <a:latin typeface="Trebuchet MS"/>
              </a:rPr>
              <a:t>"Nuestra tarea es buscar y encontrar a Cristo en nuestro mundo tal y como es y no como podría ser. El hecho de que el mundo sea diferente de lo que podría ser no altera la verdad de que Cristo está presente en él, y que Su plan no ha fracasado ni cambiado: en efecto, todo se hará conforme a Su voluntad. Nuestro adviento es la celebración de esa esperanza. Lo que es incierto no es la "venida" de Cristo sino nuestra acogida a Él, nuestra docilidad y capacidad de salir a Su encuentro".</a:t>
            </a:r>
            <a:br>
              <a:rPr lang="es-CO" i="0" dirty="0" smtClean="0">
                <a:solidFill>
                  <a:srgbClr val="FF0000"/>
                </a:solidFill>
                <a:effectLst/>
                <a:latin typeface="Trebuchet MS"/>
              </a:rPr>
            </a:br>
            <a:r>
              <a:rPr lang="es-CO" i="0" dirty="0" smtClean="0">
                <a:solidFill>
                  <a:srgbClr val="FFFFCC"/>
                </a:solidFill>
                <a:effectLst/>
                <a:latin typeface="Trebuchet MS"/>
              </a:rPr>
              <a:t/>
            </a:r>
            <a:br>
              <a:rPr lang="es-CO" i="0" dirty="0" smtClean="0">
                <a:solidFill>
                  <a:srgbClr val="FFFFCC"/>
                </a:solidFill>
                <a:effectLst/>
                <a:latin typeface="Trebuchet MS"/>
              </a:rPr>
            </a:br>
            <a:endParaRPr lang="es-CO" dirty="0"/>
          </a:p>
        </p:txBody>
      </p:sp>
    </p:spTree>
    <p:extLst>
      <p:ext uri="{BB962C8B-B14F-4D97-AF65-F5344CB8AC3E}">
        <p14:creationId xmlns:p14="http://schemas.microsoft.com/office/powerpoint/2010/main" val="644814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71500"/>
            <a:ext cx="8229600" cy="1143000"/>
          </a:xfrm>
        </p:spPr>
        <p:txBody>
          <a:bodyPr/>
          <a:lstStyle/>
          <a:p>
            <a:endParaRPr lang="es-CO"/>
          </a:p>
        </p:txBody>
      </p:sp>
      <p:sp>
        <p:nvSpPr>
          <p:cNvPr id="3" name="2 Marcador de contenido"/>
          <p:cNvSpPr>
            <a:spLocks noGrp="1"/>
          </p:cNvSpPr>
          <p:nvPr>
            <p:ph idx="1"/>
          </p:nvPr>
        </p:nvSpPr>
        <p:spPr>
          <a:xfrm>
            <a:off x="457200" y="332656"/>
            <a:ext cx="8229600" cy="5793507"/>
          </a:xfrm>
        </p:spPr>
        <p:txBody>
          <a:bodyPr>
            <a:normAutofit fontScale="55000" lnSpcReduction="20000"/>
          </a:bodyPr>
          <a:lstStyle/>
          <a:p>
            <a:r>
              <a:rPr lang="es-CO" sz="5100" i="0" dirty="0" smtClean="0">
                <a:solidFill>
                  <a:srgbClr val="FF0000"/>
                </a:solidFill>
                <a:effectLst/>
                <a:latin typeface="Trebuchet MS"/>
              </a:rPr>
              <a:t>“El misterio de Adviento es un misterio de vaciamiento, de pobreza, de limitación. Debe ser así. De otro modo no podría ser un misterio de esperanza. El misterio de Adviento es un misterio de comienzo: pero también es el misterio de un fin. La plenitud del tiempo es el final de todo lo que todavía estaba incompleto, todo lo que todavía era parcial. Es el cumplimiento en unidad de todo lo que era fragmentario.</a:t>
            </a:r>
            <a:br>
              <a:rPr lang="es-CO" sz="5100" i="0" dirty="0" smtClean="0">
                <a:solidFill>
                  <a:srgbClr val="FF0000"/>
                </a:solidFill>
                <a:effectLst/>
                <a:latin typeface="Trebuchet MS"/>
              </a:rPr>
            </a:br>
            <a:r>
              <a:rPr lang="es-CO" sz="5100" i="0" dirty="0" smtClean="0">
                <a:solidFill>
                  <a:srgbClr val="FF0000"/>
                </a:solidFill>
                <a:effectLst/>
                <a:latin typeface="Trebuchet MS"/>
              </a:rPr>
              <a:t>El misterio de Adviento en nuestras vidas es el comienzo del fin de todo lo que en nosotros no es todavía Cristo. Es el comienzo del fin de la irrealidad”.</a:t>
            </a:r>
            <a:br>
              <a:rPr lang="es-CO" sz="5100" i="0" dirty="0" smtClean="0">
                <a:solidFill>
                  <a:srgbClr val="FF0000"/>
                </a:solidFill>
                <a:effectLst/>
                <a:latin typeface="Trebuchet MS"/>
              </a:rPr>
            </a:br>
            <a:r>
              <a:rPr lang="es-CO" i="0" dirty="0" smtClean="0">
                <a:solidFill>
                  <a:srgbClr val="FFFFCC"/>
                </a:solidFill>
                <a:effectLst/>
                <a:latin typeface="Trebuchet MS"/>
              </a:rPr>
              <a:t/>
            </a:r>
            <a:br>
              <a:rPr lang="es-CO" i="0" dirty="0" smtClean="0">
                <a:solidFill>
                  <a:srgbClr val="FFFFCC"/>
                </a:solidFill>
                <a:effectLst/>
                <a:latin typeface="Trebuchet MS"/>
              </a:rPr>
            </a:br>
            <a:endParaRPr lang="es-CO" dirty="0"/>
          </a:p>
        </p:txBody>
      </p:sp>
    </p:spTree>
    <p:extLst>
      <p:ext uri="{BB962C8B-B14F-4D97-AF65-F5344CB8AC3E}">
        <p14:creationId xmlns:p14="http://schemas.microsoft.com/office/powerpoint/2010/main" val="217201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3074" name="Picture 2" descr="http://4.bp.blogspot.com/_nw7vil9kjNs/TPRb-VQICjI/AAAAAAAAT9E/BoDZ3j83QxE/s1600/PESCADOR%2BDE%2BHOMB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3984"/>
            <a:ext cx="8586782" cy="665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77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457200" y="260648"/>
            <a:ext cx="8229600" cy="5865515"/>
          </a:xfrm>
        </p:spPr>
        <p:txBody>
          <a:bodyPr>
            <a:normAutofit fontScale="85000" lnSpcReduction="10000"/>
          </a:bodyPr>
          <a:lstStyle/>
          <a:p>
            <a:pPr marL="0" marR="0" indent="0" algn="ctr">
              <a:spcBef>
                <a:spcPts val="0"/>
              </a:spcBef>
              <a:spcAft>
                <a:spcPts val="0"/>
              </a:spcAft>
              <a:buNone/>
            </a:pPr>
            <a:r>
              <a:rPr lang="es-CO" i="0" dirty="0" smtClean="0">
                <a:solidFill>
                  <a:srgbClr val="FF0000"/>
                </a:solidFill>
                <a:effectLst/>
                <a:latin typeface="Trebuchet MS"/>
              </a:rPr>
              <a:t>ADVIENTO: ETERNIDAD Y TIEMPO</a:t>
            </a:r>
          </a:p>
          <a:p>
            <a:pPr marL="0" marR="0" algn="ctr">
              <a:spcBef>
                <a:spcPts val="0"/>
              </a:spcBef>
              <a:spcAft>
                <a:spcPts val="0"/>
              </a:spcAft>
            </a:pPr>
            <a:endParaRPr lang="es-CO" dirty="0">
              <a:solidFill>
                <a:srgbClr val="FF0000"/>
              </a:solidFill>
              <a:latin typeface="Trebuchet MS"/>
            </a:endParaRPr>
          </a:p>
          <a:p>
            <a:pPr marL="0" marR="0" algn="ctr">
              <a:spcBef>
                <a:spcPts val="0"/>
              </a:spcBef>
              <a:spcAft>
                <a:spcPts val="0"/>
              </a:spcAft>
            </a:pPr>
            <a:r>
              <a:rPr lang="es-CO" i="0" dirty="0" smtClean="0">
                <a:solidFill>
                  <a:srgbClr val="FF0000"/>
                </a:solidFill>
                <a:effectLst/>
                <a:latin typeface="Trebuchet MS"/>
              </a:rPr>
              <a:t>«Adviento, para nosotros, significa aceptación de ese comienzo totalmente nuevo. Significa una disposición para hacer que la eternidad y el tiempo se encuentren no sólo en Cristo sino en nosotros, en el Hombre, en nuestra vida, en nuestro mundo, en nuestro tiempo. Si hemos de entrar en el comienzo de lo nuevo, debemos aceptar la muerte de lo viejo. El comienzo, pues, es el fin. Hemos de aceptar el fin, antes de poder empezar. O más bien, para ser más fieles a la complejidad de la vida, hemos de aceptar el final en el comienzo, ambos juntos".</a:t>
            </a:r>
            <a:br>
              <a:rPr lang="es-CO" i="0" dirty="0" smtClean="0">
                <a:solidFill>
                  <a:srgbClr val="FF0000"/>
                </a:solidFill>
                <a:effectLst/>
                <a:latin typeface="Trebuchet MS"/>
              </a:rPr>
            </a:br>
            <a:r>
              <a:rPr lang="es-CO" i="0" dirty="0" smtClean="0">
                <a:solidFill>
                  <a:srgbClr val="FF0000"/>
                </a:solidFill>
                <a:effectLst/>
                <a:latin typeface="Trebuchet MS"/>
              </a:rPr>
              <a:t>Thomas </a:t>
            </a:r>
            <a:r>
              <a:rPr lang="es-CO" i="0" dirty="0" err="1" smtClean="0">
                <a:solidFill>
                  <a:srgbClr val="FF0000"/>
                </a:solidFill>
                <a:effectLst/>
                <a:latin typeface="Trebuchet MS"/>
              </a:rPr>
              <a:t>Merton</a:t>
            </a:r>
            <a:endParaRPr lang="es-CO" dirty="0"/>
          </a:p>
        </p:txBody>
      </p:sp>
    </p:spTree>
    <p:extLst>
      <p:ext uri="{BB962C8B-B14F-4D97-AF65-F5344CB8AC3E}">
        <p14:creationId xmlns:p14="http://schemas.microsoft.com/office/powerpoint/2010/main" val="2455378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1026" name="Picture 2" descr="http://3.bp.blogspot.com/_nw7vil9kjNs/TPXGzpP5fhI/AAAAAAAAT_k/DPhk-IEq6j8/s400/quien-es-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76672"/>
            <a:ext cx="6330279" cy="379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396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2050" name="Picture 2" descr="http://3.bp.blogspot.com/_nw7vil9kjNs/TPXEturRebI/AAAAAAAAT_U/XNyjPxFYyK4/s400/Bautismo%2Bde%2BJesus%2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908720"/>
            <a:ext cx="36004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348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dirty="0"/>
          </a:p>
        </p:txBody>
      </p:sp>
      <p:sp>
        <p:nvSpPr>
          <p:cNvPr id="4" name="3 Rectángulo"/>
          <p:cNvSpPr/>
          <p:nvPr/>
        </p:nvSpPr>
        <p:spPr>
          <a:xfrm>
            <a:off x="2286000" y="3105835"/>
            <a:ext cx="4572000" cy="646331"/>
          </a:xfrm>
          <a:prstGeom prst="rect">
            <a:avLst/>
          </a:prstGeom>
        </p:spPr>
        <p:txBody>
          <a:bodyPr>
            <a:spAutoFit/>
          </a:bodyPr>
          <a:lstStyle/>
          <a:p>
            <a:r>
              <a:rPr lang="es-CO" dirty="0">
                <a:solidFill>
                  <a:srgbClr val="000000"/>
                </a:solidFill>
                <a:latin typeface="Georgia"/>
              </a:rPr>
              <a:t/>
            </a:r>
            <a:br>
              <a:rPr lang="es-CO" dirty="0">
                <a:solidFill>
                  <a:srgbClr val="000000"/>
                </a:solidFill>
                <a:latin typeface="Georgia"/>
              </a:rPr>
            </a:br>
            <a:endParaRPr lang="es-CO" dirty="0">
              <a:solidFill>
                <a:prstClr val="black"/>
              </a:solidFill>
            </a:endParaRPr>
          </a:p>
        </p:txBody>
      </p:sp>
      <p:pic>
        <p:nvPicPr>
          <p:cNvPr id="3074" name="Picture 2" descr="http://3.bp.blogspot.com/_nw7vil9kjNs/TPXD3S0-6tI/AAAAAAAAT_M/yVJFQaZdHjM/s1600/nativ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92225"/>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922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4098" name="Picture 2" descr="http://4.bp.blogspot.com/_nw7vil9kjNs/TPWnSTljeBI/AAAAAAAAT-k/Dcu8eVsuU3A/s400/tiempo-de-adviento-300x2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1622"/>
            <a:ext cx="8793865" cy="712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8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3.bp.blogspot.com/_nw7vil9kjNs/TPReZLmolAI/AAAAAAAAT9M/uHQgkdtBM0M/s1600/iglesia%2Bdel%2BPad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525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8194" name="1 CuadroTexto"/>
          <p:cNvSpPr txBox="1">
            <a:spLocks noChangeArrowheads="1"/>
          </p:cNvSpPr>
          <p:nvPr/>
        </p:nvSpPr>
        <p:spPr bwMode="auto">
          <a:xfrm>
            <a:off x="63500" y="476672"/>
            <a:ext cx="5190174" cy="609397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000" b="1" i="1" u="sng" dirty="0" smtClean="0">
                <a:solidFill>
                  <a:srgbClr val="FFC000"/>
                </a:solidFill>
                <a:effectLst>
                  <a:outerShdw blurRad="38100" dist="38100" dir="2700000" algn="tl">
                    <a:srgbClr val="000000">
                      <a:alpha val="43137"/>
                    </a:srgbClr>
                  </a:outerShdw>
                </a:effectLst>
                <a:latin typeface="Constantia" pitchFamily="18" charset="0"/>
              </a:rPr>
              <a:t>Al Salmo respondemos todos</a:t>
            </a:r>
            <a:r>
              <a:rPr lang="es-CO" sz="3000" b="1" i="1" u="sng" dirty="0" smtClean="0">
                <a:solidFill>
                  <a:srgbClr val="FFC000"/>
                </a:solidFill>
                <a:effectLst>
                  <a:outerShdw blurRad="38100" dist="38100" dir="2700000" algn="tl">
                    <a:srgbClr val="000000">
                      <a:alpha val="43137"/>
                    </a:srgbClr>
                  </a:outerShdw>
                </a:effectLst>
                <a:latin typeface="Constantia" pitchFamily="18" charset="0"/>
              </a:rPr>
              <a:t>:</a:t>
            </a:r>
          </a:p>
          <a:p>
            <a:pPr algn="ctr"/>
            <a:endParaRPr lang="es-CO" sz="3000" b="1" i="1" u="sng" dirty="0" smtClean="0">
              <a:solidFill>
                <a:srgbClr val="FFC000"/>
              </a:solidFill>
              <a:effectLst>
                <a:outerShdw blurRad="38100" dist="38100" dir="2700000" algn="tl">
                  <a:srgbClr val="000000">
                    <a:alpha val="43137"/>
                  </a:srgbClr>
                </a:outerShdw>
              </a:effectLst>
              <a:latin typeface="Constantia" pitchFamily="18" charset="0"/>
            </a:endParaRPr>
          </a:p>
          <a:p>
            <a:pPr algn="ctr"/>
            <a:r>
              <a:rPr lang="es-ES" sz="6000" b="1" i="1" dirty="0" smtClean="0">
                <a:solidFill>
                  <a:schemeClr val="tx1"/>
                </a:solidFill>
                <a:effectLst>
                  <a:outerShdw blurRad="38100" dist="38100" dir="2700000" algn="tl">
                    <a:srgbClr val="000000">
                      <a:alpha val="43137"/>
                    </a:srgbClr>
                  </a:outerShdw>
                </a:effectLst>
                <a:latin typeface="Constantia" pitchFamily="18" charset="0"/>
              </a:rPr>
              <a:t>Que </a:t>
            </a:r>
            <a:r>
              <a:rPr lang="es-ES" sz="6000" b="1" i="1" dirty="0" smtClean="0">
                <a:solidFill>
                  <a:schemeClr val="tx1"/>
                </a:solidFill>
                <a:effectLst>
                  <a:outerShdw blurRad="38100" dist="38100" dir="2700000" algn="tl">
                    <a:srgbClr val="000000">
                      <a:alpha val="43137"/>
                    </a:srgbClr>
                  </a:outerShdw>
                </a:effectLst>
                <a:latin typeface="Constantia" pitchFamily="18" charset="0"/>
              </a:rPr>
              <a:t>en sus días florezca la justicia, y la paz abunde eternamente</a:t>
            </a:r>
            <a:r>
              <a:rPr lang="es-ES" sz="6000" b="1" i="1" dirty="0" smtClean="0">
                <a:solidFill>
                  <a:schemeClr val="bg1"/>
                </a:solidFill>
                <a:effectLst>
                  <a:outerShdw blurRad="38100" dist="38100" dir="2700000" algn="tl">
                    <a:srgbClr val="000000">
                      <a:alpha val="43137"/>
                    </a:srgbClr>
                  </a:outerShdw>
                </a:effectLst>
                <a:latin typeface="Constantia" pitchFamily="18" charset="0"/>
              </a:rPr>
              <a:t>.</a:t>
            </a:r>
            <a:endParaRPr lang="es-CO" sz="6000" b="1" i="1" dirty="0">
              <a:solidFill>
                <a:schemeClr val="bg1"/>
              </a:solidFill>
              <a:effectLst>
                <a:outerShdw blurRad="38100" dist="38100" dir="2700000" algn="tl">
                  <a:srgbClr val="000000">
                    <a:alpha val="43137"/>
                  </a:srgbClr>
                </a:outerShdw>
              </a:effectLst>
              <a:latin typeface="Constant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85720" y="642918"/>
            <a:ext cx="8501122" cy="4801314"/>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C00000"/>
                </a:solidFill>
                <a:effectLst>
                  <a:outerShdw blurRad="38100" dist="38100" dir="2700000" algn="tl">
                    <a:srgbClr val="000000">
                      <a:alpha val="43137"/>
                    </a:srgbClr>
                  </a:outerShdw>
                </a:effectLst>
                <a:latin typeface="Constantia" pitchFamily="18" charset="0"/>
              </a:rPr>
              <a:t> De la Carta del apóstol san Pablo a los Romanos (15, 4-9)</a:t>
            </a:r>
          </a:p>
          <a:p>
            <a:pPr algn="ctr"/>
            <a:r>
              <a:rPr lang="es-ES" sz="5400" i="1" dirty="0" smtClean="0">
                <a:latin typeface="Constantia" pitchFamily="18" charset="0"/>
              </a:rPr>
              <a:t/>
            </a:r>
            <a:br>
              <a:rPr lang="es-ES" sz="5400" i="1" dirty="0" smtClean="0">
                <a:latin typeface="Constantia" pitchFamily="18" charset="0"/>
              </a:rPr>
            </a:br>
            <a:r>
              <a:rPr lang="es-ES" sz="5400" i="1" dirty="0" smtClean="0">
                <a:latin typeface="Constantia" pitchFamily="18" charset="0"/>
              </a:rPr>
              <a:t>Cristo salva a todos los hombres.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0" y="3786190"/>
            <a:ext cx="9144000" cy="2308324"/>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dirty="0" smtClean="0">
                <a:latin typeface="Constantia" pitchFamily="18" charset="0"/>
                <a:cs typeface="Times New Roman" pitchFamily="18" charset="0"/>
              </a:rPr>
              <a:t>/Aleluya al Señor, aleluya/ </a:t>
            </a:r>
          </a:p>
          <a:p>
            <a:pPr algn="ctr" eaLnBrk="0" hangingPunct="0">
              <a:tabLst>
                <a:tab pos="5943600" algn="r"/>
              </a:tabLst>
              <a:defRPr/>
            </a:pPr>
            <a:r>
              <a:rPr lang="es-ES" sz="3600" b="1" dirty="0" smtClean="0">
                <a:latin typeface="Constantia" pitchFamily="18" charset="0"/>
                <a:cs typeface="Times New Roman" pitchFamily="18" charset="0"/>
              </a:rPr>
              <a:t>Oh Señor que los pueblos te celebren.</a:t>
            </a:r>
          </a:p>
          <a:p>
            <a:pPr algn="ctr" eaLnBrk="0" hangingPunct="0">
              <a:tabLst>
                <a:tab pos="5943600" algn="r"/>
              </a:tabLst>
              <a:defRPr/>
            </a:pPr>
            <a:r>
              <a:rPr lang="es-ES" sz="3600" b="1" dirty="0" smtClean="0">
                <a:latin typeface="Constantia" pitchFamily="18" charset="0"/>
                <a:cs typeface="Times New Roman" pitchFamily="18" charset="0"/>
              </a:rPr>
              <a:t>Que los pueblos te aclamen todos juntos. </a:t>
            </a:r>
          </a:p>
          <a:p>
            <a:pPr algn="ctr" eaLnBrk="0" hangingPunct="0">
              <a:tabLst>
                <a:tab pos="5943600" algn="r"/>
              </a:tabLst>
              <a:defRPr/>
            </a:pPr>
            <a:r>
              <a:rPr lang="es-ES" sz="3600" b="1" dirty="0" smtClean="0">
                <a:latin typeface="Constantia" pitchFamily="18" charset="0"/>
                <a:cs typeface="Times New Roman" pitchFamily="18" charset="0"/>
              </a:rPr>
              <a:t>/Aleluya al Señor, aleluya/</a:t>
            </a:r>
          </a:p>
        </p:txBody>
      </p:sp>
      <p:pic>
        <p:nvPicPr>
          <p:cNvPr id="2050" name="Picture 2" descr="C:\Documents and Settings\Parroquia\Mis documentos\Mis imágenes\PENTECOSTES\espiritusobrebiblia.jpg"/>
          <p:cNvPicPr>
            <a:picLocks noChangeAspect="1" noChangeArrowheads="1"/>
          </p:cNvPicPr>
          <p:nvPr/>
        </p:nvPicPr>
        <p:blipFill>
          <a:blip r:embed="rId2"/>
          <a:srcRect/>
          <a:stretch>
            <a:fillRect/>
          </a:stretch>
        </p:blipFill>
        <p:spPr bwMode="auto">
          <a:xfrm>
            <a:off x="3071802" y="285728"/>
            <a:ext cx="3143272" cy="345730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28596" y="785794"/>
            <a:ext cx="8215370" cy="5570756"/>
          </a:xfrm>
          <a:prstGeom prst="rect">
            <a:avLst/>
          </a:prstGeom>
          <a:noFill/>
          <a:ln w="9525">
            <a:noFill/>
            <a:miter lim="800000"/>
            <a:headEnd/>
            <a:tailEnd/>
          </a:ln>
        </p:spPr>
        <p:txBody>
          <a:bodyPr wrap="square">
            <a:spAutoFit/>
          </a:bodyPr>
          <a:lstStyle/>
          <a:p>
            <a:pPr algn="ctr"/>
            <a:r>
              <a:rPr lang="es-ES" sz="4400" b="1" i="1" dirty="0" smtClean="0">
                <a:solidFill>
                  <a:srgbClr val="C00000"/>
                </a:solidFill>
                <a:effectLst>
                  <a:outerShdw blurRad="38100" dist="38100" dir="2700000" algn="tl">
                    <a:srgbClr val="000000">
                      <a:alpha val="43137"/>
                    </a:srgbClr>
                  </a:outerShdw>
                </a:effectLst>
                <a:latin typeface="Constantia" pitchFamily="18" charset="0"/>
              </a:rPr>
              <a:t>Lectura del Santo  Evangelio de nuestro Señor  Jesucristo según san Lucas (12, 32 - 48)</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Convertíos, porque esta cerca el reino de los cielos.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hotos.ak.fbcdn.net/hphotos-ak-ash1/hs457.ash1/25131_101783779861299_100000890324066_14418_6347863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10"/>
            <a:ext cx="9144000" cy="716086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51520" y="188640"/>
            <a:ext cx="8352928" cy="6324808"/>
          </a:xfrm>
          <a:prstGeom prst="rect">
            <a:avLst/>
          </a:prstGeom>
          <a:noFill/>
        </p:spPr>
        <p:txBody>
          <a:bodyPr wrap="square" rtlCol="0">
            <a:spAutoFit/>
          </a:bodyPr>
          <a:lstStyle/>
          <a:p>
            <a:pPr marL="514350" indent="-514350">
              <a:buAutoNum type="arabicPeriod"/>
            </a:pPr>
            <a:r>
              <a:rPr lang="es-CO" sz="4500" b="1" i="1" dirty="0" smtClean="0">
                <a:solidFill>
                  <a:srgbClr val="FF0000"/>
                </a:solidFill>
                <a:effectLst>
                  <a:outerShdw blurRad="38100" dist="38100" dir="2700000" algn="tl">
                    <a:srgbClr val="000000">
                      <a:alpha val="43137"/>
                    </a:srgbClr>
                  </a:outerShdw>
                </a:effectLst>
              </a:rPr>
              <a:t>La invitación de Juan Bautista: </a:t>
            </a:r>
          </a:p>
          <a:p>
            <a:endParaRPr lang="es-CO" sz="4500" b="1" i="1" dirty="0" smtClean="0">
              <a:solidFill>
                <a:srgbClr val="FF0000"/>
              </a:solidFill>
              <a:effectLst>
                <a:outerShdw blurRad="38100" dist="38100" dir="2700000" algn="tl">
                  <a:srgbClr val="000000">
                    <a:alpha val="43137"/>
                  </a:srgbClr>
                </a:outerShdw>
              </a:effectLst>
            </a:endParaRPr>
          </a:p>
          <a:p>
            <a:endParaRPr lang="es-CO" sz="4500" b="1" i="1" dirty="0">
              <a:solidFill>
                <a:srgbClr val="FF0000"/>
              </a:solidFill>
              <a:effectLst>
                <a:outerShdw blurRad="38100" dist="38100" dir="2700000" algn="tl">
                  <a:srgbClr val="000000">
                    <a:alpha val="43137"/>
                  </a:srgbClr>
                </a:outerShdw>
              </a:effectLst>
            </a:endParaRPr>
          </a:p>
          <a:p>
            <a:endParaRPr lang="es-CO" sz="4500" b="1" i="1" dirty="0" smtClean="0">
              <a:solidFill>
                <a:srgbClr val="FF0000"/>
              </a:solidFill>
              <a:effectLst>
                <a:outerShdw blurRad="38100" dist="38100" dir="2700000" algn="tl">
                  <a:srgbClr val="000000">
                    <a:alpha val="43137"/>
                  </a:srgbClr>
                </a:outerShdw>
              </a:effectLst>
            </a:endParaRPr>
          </a:p>
          <a:p>
            <a:endParaRPr lang="es-CO" sz="4500" b="1" i="1" dirty="0">
              <a:solidFill>
                <a:srgbClr val="FF0000"/>
              </a:solidFill>
              <a:effectLst>
                <a:outerShdw blurRad="38100" dist="38100" dir="2700000" algn="tl">
                  <a:srgbClr val="000000">
                    <a:alpha val="43137"/>
                  </a:srgbClr>
                </a:outerShdw>
              </a:effectLst>
            </a:endParaRPr>
          </a:p>
          <a:p>
            <a:endParaRPr lang="es-CO" sz="4500" b="1" i="1" dirty="0" smtClean="0">
              <a:solidFill>
                <a:srgbClr val="FF0000"/>
              </a:solidFill>
              <a:effectLst>
                <a:outerShdw blurRad="38100" dist="38100" dir="2700000" algn="tl">
                  <a:srgbClr val="000000">
                    <a:alpha val="43137"/>
                  </a:srgbClr>
                </a:outerShdw>
              </a:effectLst>
            </a:endParaRPr>
          </a:p>
          <a:p>
            <a:endParaRPr lang="es-CO" sz="4500" b="1" i="1" dirty="0">
              <a:solidFill>
                <a:srgbClr val="FF0000"/>
              </a:solidFill>
              <a:effectLst>
                <a:outerShdw blurRad="38100" dist="38100" dir="2700000" algn="tl">
                  <a:srgbClr val="000000">
                    <a:alpha val="43137"/>
                  </a:srgbClr>
                </a:outerShdw>
              </a:effectLst>
            </a:endParaRPr>
          </a:p>
          <a:p>
            <a:endParaRPr lang="es-CO" sz="4500" b="1" i="1" dirty="0" smtClean="0">
              <a:solidFill>
                <a:srgbClr val="FF0000"/>
              </a:solidFill>
              <a:effectLst>
                <a:outerShdw blurRad="38100" dist="38100" dir="2700000" algn="tl">
                  <a:srgbClr val="000000">
                    <a:alpha val="43137"/>
                  </a:srgbClr>
                </a:outerShdw>
              </a:effectLst>
            </a:endParaRPr>
          </a:p>
          <a:p>
            <a:r>
              <a:rPr lang="es-CO" sz="4500" b="1" i="1" dirty="0" smtClean="0">
                <a:solidFill>
                  <a:srgbClr val="FF0000"/>
                </a:solidFill>
                <a:effectLst>
                  <a:outerShdw blurRad="38100" dist="38100" dir="2700000" algn="tl">
                    <a:srgbClr val="000000">
                      <a:alpha val="43137"/>
                    </a:srgbClr>
                  </a:outerShdw>
                </a:effectLst>
              </a:rPr>
              <a:t>- Él prepara los caminos del Señor</a:t>
            </a:r>
            <a:endParaRPr lang="es-CO" sz="45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0147173"/>
      </p:ext>
    </p:extLst>
  </p:cSld>
  <p:clrMapOvr>
    <a:masterClrMapping/>
  </p:clrMapOvr>
</p:sld>
</file>

<file path=ppt/theme/theme1.xml><?xml version="1.0" encoding="utf-8"?>
<a:theme xmlns:a="http://schemas.openxmlformats.org/drawingml/2006/main" name="Tema de Offic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3865</TotalTime>
  <Words>2436</Words>
  <Application>Microsoft Office PowerPoint</Application>
  <PresentationFormat>Presentación en pantalla (4:3)</PresentationFormat>
  <Paragraphs>161</Paragraphs>
  <Slides>47</Slides>
  <Notes>6</Notes>
  <HiddenSlides>0</HiddenSlides>
  <MMClips>0</MMClips>
  <ScaleCrop>false</ScaleCrop>
  <HeadingPairs>
    <vt:vector size="4" baseType="variant">
      <vt:variant>
        <vt:lpstr>Tema</vt:lpstr>
      </vt:variant>
      <vt:variant>
        <vt:i4>2</vt:i4>
      </vt:variant>
      <vt:variant>
        <vt:lpstr>Títulos de diapositiva</vt:lpstr>
      </vt:variant>
      <vt:variant>
        <vt:i4>47</vt:i4>
      </vt:variant>
    </vt:vector>
  </HeadingPairs>
  <TitlesOfParts>
    <vt:vector size="49"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 es nuestra fe.  Esta es la fe de la Iglesia, que nos gloriamos de profesar en Cristo Jesús, nuestro Señor. </vt:lpstr>
      <vt:lpstr>Presentación de PowerPoint</vt:lpstr>
      <vt:lpstr>Presentación de PowerPoint</vt:lpstr>
      <vt:lpstr>Presentación de PowerPoint</vt:lpstr>
      <vt:lpstr>Presentación de PowerPoint</vt:lpstr>
      <vt:lpstr>Presentación de PowerPoint</vt:lpstr>
      <vt:lpstr>Presentación de PowerPoint</vt:lpstr>
      <vt:lpstr>3. si tu no vienes Jesús, seguirán nuestros pecados (bis) como podremos los hombres, dar a tu cruz un abrazo, si todo lo que nos duele Señor, lo rechazamos.   Si no vienes Jesús, seguirán nuestros pecados (Bis) Como seremos los hombre una familia de hermanos, si desde el fondo del alma Señor, no nos amamos.   </vt:lpstr>
      <vt:lpstr>Presentación de PowerPoint</vt:lpstr>
      <vt:lpstr>Presentación de PowerPoint</vt:lpstr>
      <vt:lpstr>Presentación de PowerPoint</vt:lpstr>
      <vt:lpstr>La Virgen María,  Madre de Dios  en adviento </vt:lpstr>
      <vt:lpstr>ADVIENTO: LA VENIDA DE LO NUEVO</vt:lpstr>
      <vt:lpstr>Presentación de PowerPoint</vt:lpstr>
      <vt:lpstr>Presentación de PowerPoint</vt:lpstr>
      <vt:lpstr>Presentación de PowerPoint</vt:lpstr>
      <vt:lpstr>Presentación de PowerPoint</vt:lpstr>
      <vt:lpstr>Iconos de adviento </vt:lpstr>
      <vt:lpstr>Presentación de PowerPoint</vt:lpstr>
      <vt:lpstr>Madonna del Perpetuo Soccorso</vt:lpstr>
      <vt:lpstr>¿Qué ves cuándo miras la imagen?</vt:lpstr>
      <vt:lpstr>Presentación de PowerPoint</vt:lpstr>
      <vt:lpstr>Presentación de PowerPoint</vt:lpstr>
      <vt:lpstr>Presentación de PowerPoint</vt:lpstr>
      <vt:lpstr>5. LOS 2 ANGELES </vt:lpstr>
      <vt:lpstr>TAREAS DE LA SEMANA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Nuestra señora de la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411</cp:revision>
  <dcterms:created xsi:type="dcterms:W3CDTF">2010-03-24T14:53:39Z</dcterms:created>
  <dcterms:modified xsi:type="dcterms:W3CDTF">2010-12-04T20:12:30Z</dcterms:modified>
</cp:coreProperties>
</file>